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Roboto"/>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maker.robotistan.com/step-motor-nedir/" TargetMode="Externa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maker.robotistan.com/" TargetMode="External"/><Relationship Id="rId4" Type="http://schemas.openxmlformats.org/officeDocument/2006/relationships/hyperlink" Target="https://maker.robotistan.com/" TargetMode="External"/><Relationship Id="rId5" Type="http://schemas.openxmlformats.org/officeDocument/2006/relationships/hyperlink" Target="https://maker.robotistan.com/" TargetMode="External"/><Relationship Id="rId6" Type="http://schemas.openxmlformats.org/officeDocument/2006/relationships/hyperlink" Target="http://hbogm.meb.gov.tr/MTAO/3ElektrikBilgisi/unite23.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robotistan.com/fircasiz-moto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maker.robotistan.com/step-motor-nedir/" TargetMode="External"/><Relationship Id="rId4" Type="http://schemas.openxmlformats.org/officeDocument/2006/relationships/hyperlink" Target="https://maker.robotistan.com/rc-servo-motor-nedi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maker.robotistan.com/wp-content/uploads/2015/10/mabuchi-540-rh-dc-motor-3444-15-O.gif" TargetMode="Externa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g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0" y="768626"/>
            <a:ext cx="12191999" cy="427809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tr-TR" sz="4800" u="none" cap="none" strike="noStrike">
                <a:solidFill>
                  <a:srgbClr val="FF0000"/>
                </a:solidFill>
                <a:latin typeface="Calibri"/>
                <a:ea typeface="Calibri"/>
                <a:cs typeface="Calibri"/>
                <a:sym typeface="Calibri"/>
              </a:rPr>
              <a:t>DA MOTORLARI VE JENERATÖRLERİ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tr-TR" sz="4000">
                <a:solidFill>
                  <a:schemeClr val="dk1"/>
                </a:solidFill>
                <a:latin typeface="Calibri"/>
                <a:ea typeface="Calibri"/>
                <a:cs typeface="Calibri"/>
                <a:sym typeface="Calibri"/>
              </a:rPr>
              <a:t>HAZIRLAYANLAR  </a:t>
            </a:r>
            <a:endParaRPr/>
          </a:p>
          <a:p>
            <a:pPr indent="0" lvl="0" marL="0" marR="0" rtl="0" algn="ctr">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tr-TR" sz="2400">
                <a:solidFill>
                  <a:schemeClr val="dk1"/>
                </a:solidFill>
                <a:latin typeface="Calibri"/>
                <a:ea typeface="Calibri"/>
                <a:cs typeface="Calibri"/>
                <a:sym typeface="Calibri"/>
              </a:rPr>
              <a:t>HARUN KURTULUŞ         2015010226025</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tr-TR" sz="2400">
                <a:solidFill>
                  <a:schemeClr val="dk1"/>
                </a:solidFill>
                <a:latin typeface="Calibri"/>
                <a:ea typeface="Calibri"/>
                <a:cs typeface="Calibri"/>
                <a:sym typeface="Calibri"/>
              </a:rPr>
              <a:t>ENES EMRE CAN             2015210226003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p:nvPr/>
        </p:nvSpPr>
        <p:spPr>
          <a:xfrm>
            <a:off x="119269" y="1128384"/>
            <a:ext cx="9011479" cy="47089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2000" u="sng" strike="noStrike">
                <a:solidFill>
                  <a:schemeClr val="hlink"/>
                </a:solidFill>
                <a:latin typeface="Open Sans"/>
                <a:ea typeface="Open Sans"/>
                <a:cs typeface="Open Sans"/>
                <a:sym typeface="Open Sans"/>
                <a:hlinkClick r:id="rId3"/>
              </a:rPr>
              <a:t>Step motorlar</a:t>
            </a:r>
            <a:r>
              <a:rPr b="0" i="0" lang="tr-TR" sz="2000">
                <a:solidFill>
                  <a:srgbClr val="222222"/>
                </a:solidFill>
                <a:latin typeface="Open Sans"/>
                <a:ea typeface="Open Sans"/>
                <a:cs typeface="Open Sans"/>
                <a:sym typeface="Open Sans"/>
              </a:rPr>
              <a:t>, fırçalı yada fırçasız DC motorlar gibi sürülebilen ve çok hassas konum kontrol imkanı sağlayan motorlardır. Hassas konumlandırma isteyen CNC tezgahları ve 3B yazıcı gibi cihazlarda kullanılırlar. Faz bağlantı şekillerine göre unipolar veya bipolar şekillerde olabilirler.</a:t>
            </a:r>
            <a:endParaRPr/>
          </a:p>
          <a:p>
            <a:pPr indent="0" lvl="0" marL="0" marR="0" rtl="0" algn="l">
              <a:spcBef>
                <a:spcPts val="0"/>
              </a:spcBef>
              <a:spcAft>
                <a:spcPts val="0"/>
              </a:spcAft>
              <a:buNone/>
            </a:pPr>
            <a:r>
              <a:t/>
            </a:r>
            <a:endParaRPr b="0" i="0" sz="2000">
              <a:solidFill>
                <a:srgbClr val="222222"/>
              </a:solidFill>
              <a:latin typeface="Open Sans"/>
              <a:ea typeface="Open Sans"/>
              <a:cs typeface="Open Sans"/>
              <a:sym typeface="Open Sans"/>
            </a:endParaRPr>
          </a:p>
          <a:p>
            <a:pPr indent="0" lvl="0" marL="0" marR="0" rtl="0" algn="l">
              <a:spcBef>
                <a:spcPts val="0"/>
              </a:spcBef>
              <a:spcAft>
                <a:spcPts val="0"/>
              </a:spcAft>
              <a:buNone/>
            </a:pPr>
            <a:r>
              <a:rPr b="0" i="0" lang="tr-TR" sz="2000">
                <a:solidFill>
                  <a:srgbClr val="222222"/>
                </a:solidFill>
                <a:latin typeface="Open Sans"/>
                <a:ea typeface="Open Sans"/>
                <a:cs typeface="Open Sans"/>
                <a:sym typeface="Open Sans"/>
              </a:rPr>
              <a:t>Unipolar motorların kablolarındandan birisi ortak uç (negatif) olarak kullanılır. Aynı fazlar her zaman aynı tip (pozitif veya negatif) gerilimle sürüldüğünden sürücü devresi olarak faz başına birer transistör kullanılabilir. Unipolar motorlar, kolay sürülebilmelerine karşın her bir adımda sadece fazlardaki sarımların yarısı aktif olacağından sağlayacağı maksimum tork elde edilemez.</a:t>
            </a:r>
            <a:endParaRPr/>
          </a:p>
          <a:p>
            <a:pPr indent="0" lvl="0" marL="0" marR="0" rtl="0" algn="l">
              <a:spcBef>
                <a:spcPts val="0"/>
              </a:spcBef>
              <a:spcAft>
                <a:spcPts val="0"/>
              </a:spcAft>
              <a:buNone/>
            </a:pPr>
            <a:r>
              <a:t/>
            </a:r>
            <a:endParaRPr b="0" i="0" sz="2000">
              <a:solidFill>
                <a:srgbClr val="222222"/>
              </a:solidFill>
              <a:latin typeface="Open Sans"/>
              <a:ea typeface="Open Sans"/>
              <a:cs typeface="Open Sans"/>
              <a:sym typeface="Open Sans"/>
            </a:endParaRPr>
          </a:p>
          <a:p>
            <a:pPr indent="0" lvl="0" marL="0" marR="0" rtl="0" algn="l">
              <a:spcBef>
                <a:spcPts val="0"/>
              </a:spcBef>
              <a:spcAft>
                <a:spcPts val="0"/>
              </a:spcAft>
              <a:buNone/>
            </a:pPr>
            <a:r>
              <a:rPr b="0" i="0" lang="tr-TR" sz="2000">
                <a:solidFill>
                  <a:srgbClr val="222222"/>
                </a:solidFill>
                <a:latin typeface="Open Sans"/>
                <a:ea typeface="Open Sans"/>
                <a:cs typeface="Open Sans"/>
                <a:sym typeface="Open Sans"/>
              </a:rPr>
              <a:t>Bipolar motorların sarımlarında ortak uç bulunmaz ve her fazı ayrı ayrı sürmek gerekir. Daha karmaşık sürücü yapısına (örneğin L293 gibi bir H-köprüsü entegresi) ihtiyaç duymalarına karşın, her fazdaki sarımların tamamı kullanıldığından motorun verebileceği torkun tamamı kullanılabilir.</a:t>
            </a:r>
            <a:endParaRPr/>
          </a:p>
        </p:txBody>
      </p:sp>
      <p:sp>
        <p:nvSpPr>
          <p:cNvPr id="149" name="Google Shape;149;p22"/>
          <p:cNvSpPr/>
          <p:nvPr/>
        </p:nvSpPr>
        <p:spPr>
          <a:xfrm>
            <a:off x="119269" y="116821"/>
            <a:ext cx="3663182"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4000" u="sng">
                <a:solidFill>
                  <a:srgbClr val="FF0000"/>
                </a:solidFill>
                <a:latin typeface="Roboto"/>
                <a:ea typeface="Roboto"/>
                <a:cs typeface="Roboto"/>
                <a:sym typeface="Roboto"/>
              </a:rPr>
              <a:t>Step Motorlar:</a:t>
            </a:r>
            <a:endParaRPr b="0" i="0" sz="4000">
              <a:solidFill>
                <a:srgbClr val="FF0000"/>
              </a:solidFill>
              <a:latin typeface="Roboto"/>
              <a:ea typeface="Roboto"/>
              <a:cs typeface="Roboto"/>
              <a:sym typeface="Roboto"/>
            </a:endParaRPr>
          </a:p>
        </p:txBody>
      </p:sp>
      <p:pic>
        <p:nvPicPr>
          <p:cNvPr descr="0J5627.1200" id="150" name="Google Shape;150;p22"/>
          <p:cNvPicPr preferRelativeResize="0"/>
          <p:nvPr/>
        </p:nvPicPr>
        <p:blipFill rotWithShape="1">
          <a:blip r:embed="rId4">
            <a:alphaModFix/>
          </a:blip>
          <a:srcRect b="0" l="0" r="0" t="0"/>
          <a:stretch/>
        </p:blipFill>
        <p:spPr>
          <a:xfrm>
            <a:off x="9215231" y="1727834"/>
            <a:ext cx="2857500" cy="3215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FHEQ95XI0NOGMYK" id="155" name="Google Shape;155;p23"/>
          <p:cNvPicPr preferRelativeResize="0"/>
          <p:nvPr/>
        </p:nvPicPr>
        <p:blipFill rotWithShape="1">
          <a:blip r:embed="rId3">
            <a:alphaModFix/>
          </a:blip>
          <a:srcRect b="0" l="0" r="0" t="0"/>
          <a:stretch/>
        </p:blipFill>
        <p:spPr>
          <a:xfrm>
            <a:off x="0" y="381221"/>
            <a:ext cx="6212530" cy="4121426"/>
          </a:xfrm>
          <a:prstGeom prst="rect">
            <a:avLst/>
          </a:prstGeom>
          <a:noFill/>
          <a:ln>
            <a:noFill/>
          </a:ln>
        </p:spPr>
      </p:pic>
      <p:sp>
        <p:nvSpPr>
          <p:cNvPr id="156" name="Google Shape;156;p23"/>
          <p:cNvSpPr/>
          <p:nvPr/>
        </p:nvSpPr>
        <p:spPr>
          <a:xfrm>
            <a:off x="6212530" y="475136"/>
            <a:ext cx="6096000" cy="42473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Piyasada farklı sayıda kabloya sahip step motorlar bulunmaktadır. Bunlar genellikle 4, 5, 6 ve 8 kablolu şeklindedir:</a:t>
            </a:r>
            <a:endParaRPr/>
          </a:p>
          <a:p>
            <a:pPr indent="0" lvl="0" marL="0" marR="0" rtl="0" algn="l">
              <a:spcBef>
                <a:spcPts val="0"/>
              </a:spcBef>
              <a:spcAft>
                <a:spcPts val="0"/>
              </a:spcAft>
              <a:buNone/>
            </a:pPr>
            <a:r>
              <a:t/>
            </a:r>
            <a:endParaRPr b="0" i="0" sz="1800">
              <a:solidFill>
                <a:srgbClr val="222222"/>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4 kablolu step motorlar sadece bipolar şekilde sürülebilir</a:t>
            </a:r>
            <a:endParaRPr/>
          </a:p>
          <a:p>
            <a:pPr indent="0" lvl="0" marL="0" marR="0" rtl="0" algn="l">
              <a:spcBef>
                <a:spcPts val="0"/>
              </a:spcBef>
              <a:spcAft>
                <a:spcPts val="0"/>
              </a:spcAft>
              <a:buClr>
                <a:schemeClr val="dk1"/>
              </a:buClr>
              <a:buSzPts val="1800"/>
              <a:buFont typeface="Arial"/>
              <a:buNone/>
            </a:pPr>
            <a:r>
              <a:t/>
            </a:r>
            <a:endParaRPr b="0" i="0" sz="1800">
              <a:solidFill>
                <a:srgbClr val="222222"/>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5 ve 6 kablolu step motorlar ortak uç bulundurup bulundurmamasına göre unipolar veya bipolar olarak sürülebilir. Motorun 5 kablolu olması, ortak uçların motor içinde birleştirildiği anlamına gelir.</a:t>
            </a:r>
            <a:endParaRPr/>
          </a:p>
          <a:p>
            <a:pPr indent="0" lvl="0" marL="0" marR="0" rtl="0" algn="l">
              <a:spcBef>
                <a:spcPts val="0"/>
              </a:spcBef>
              <a:spcAft>
                <a:spcPts val="0"/>
              </a:spcAft>
              <a:buClr>
                <a:schemeClr val="dk1"/>
              </a:buClr>
              <a:buSzPts val="1800"/>
              <a:buFont typeface="Arial"/>
              <a:buNone/>
            </a:pPr>
            <a:r>
              <a:t/>
            </a:r>
            <a:endParaRPr b="0" i="0" sz="1800">
              <a:solidFill>
                <a:srgbClr val="222222"/>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8 kablolu step motorlar ise genelde sık kullanılmasalar da, en esnek kullanımı sunarlar: unipolar 5 veya 6 kablolu kullanım imkanı sunmasının yanı sıra paralel veya seri bağlı bipolar olarak da sürülebilirler.</a:t>
            </a:r>
            <a:endParaRPr/>
          </a:p>
        </p:txBody>
      </p:sp>
      <p:sp>
        <p:nvSpPr>
          <p:cNvPr id="157" name="Google Shape;157;p23"/>
          <p:cNvSpPr/>
          <p:nvPr/>
        </p:nvSpPr>
        <p:spPr>
          <a:xfrm>
            <a:off x="437321" y="4722453"/>
            <a:ext cx="8322366"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0070C0"/>
                </a:solidFill>
                <a:latin typeface="Open Sans"/>
                <a:ea typeface="Open Sans"/>
                <a:cs typeface="Open Sans"/>
                <a:sym typeface="Open Sans"/>
              </a:rPr>
              <a:t>Step motorların:</a:t>
            </a:r>
            <a:endParaRPr/>
          </a:p>
          <a:p>
            <a:pPr indent="0" lvl="0" marL="0" marR="0" rtl="0" algn="l">
              <a:spcBef>
                <a:spcPts val="0"/>
              </a:spcBef>
              <a:spcAft>
                <a:spcPts val="0"/>
              </a:spcAft>
              <a:buNone/>
            </a:pPr>
            <a:r>
              <a:t/>
            </a:r>
            <a:endParaRPr b="0" i="0" sz="1800">
              <a:solidFill>
                <a:srgbClr val="0070C0"/>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Artıları: Çok hassas pozisyon ve hız kontrolü, düşük devirde yüksek tork</a:t>
            </a:r>
            <a:endParaRPr b="0" i="0" sz="1800">
              <a:solidFill>
                <a:srgbClr val="222222"/>
              </a:solidFill>
              <a:latin typeface="Open Sans"/>
              <a:ea typeface="Open Sans"/>
              <a:cs typeface="Open Sans"/>
              <a:sym typeface="Open Sans"/>
            </a:endParaRPr>
          </a:p>
          <a:p>
            <a:pPr indent="0" lvl="0" marL="0" marR="0" rtl="0" algn="l">
              <a:spcBef>
                <a:spcPts val="0"/>
              </a:spcBef>
              <a:spcAft>
                <a:spcPts val="0"/>
              </a:spcAft>
              <a:buClr>
                <a:schemeClr val="dk1"/>
              </a:buClr>
              <a:buSzPts val="1800"/>
              <a:buFont typeface="Arial"/>
              <a:buNone/>
            </a:pPr>
            <a:r>
              <a:t/>
            </a:r>
            <a:endParaRPr b="0" i="0" sz="1800">
              <a:solidFill>
                <a:srgbClr val="222222"/>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Eksileri: Verim, geribildirim mekanizması barındırmadığından harici konum limitlemeye gerek duyması</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p:nvPr/>
        </p:nvSpPr>
        <p:spPr>
          <a:xfrm>
            <a:off x="596347" y="318053"/>
            <a:ext cx="11741427" cy="236988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4000">
                <a:solidFill>
                  <a:srgbClr val="FF0000"/>
                </a:solidFill>
                <a:latin typeface="Calibri"/>
                <a:ea typeface="Calibri"/>
                <a:cs typeface="Calibri"/>
                <a:sym typeface="Calibri"/>
              </a:rPr>
              <a:t>DİNAMONUN ÇALIŞMA PRENSİBİ VE ÇEŞİTLERİ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Dinamoların yapısı ve Çeşitleri Dinamoların yapısı başlıca dört kısımdan oluşur.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Bunlar: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•Gövde ve kutuplar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•Endüvi ve göbek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•Kolektör ve fırçalar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•Yatak, kapak ve diğer parçalar</a:t>
            </a:r>
            <a:endParaRPr/>
          </a:p>
        </p:txBody>
      </p:sp>
      <p:pic>
        <p:nvPicPr>
          <p:cNvPr id="163" name="Google Shape;163;p24"/>
          <p:cNvPicPr preferRelativeResize="0"/>
          <p:nvPr/>
        </p:nvPicPr>
        <p:blipFill rotWithShape="1">
          <a:blip r:embed="rId3">
            <a:alphaModFix/>
          </a:blip>
          <a:srcRect b="0" l="0" r="0" t="0"/>
          <a:stretch/>
        </p:blipFill>
        <p:spPr>
          <a:xfrm>
            <a:off x="257979" y="2670312"/>
            <a:ext cx="6209081" cy="4187688"/>
          </a:xfrm>
          <a:prstGeom prst="rect">
            <a:avLst/>
          </a:prstGeom>
          <a:noFill/>
          <a:ln>
            <a:noFill/>
          </a:ln>
        </p:spPr>
      </p:pic>
      <p:pic>
        <p:nvPicPr>
          <p:cNvPr id="164" name="Google Shape;164;p24"/>
          <p:cNvPicPr preferRelativeResize="0"/>
          <p:nvPr/>
        </p:nvPicPr>
        <p:blipFill rotWithShape="1">
          <a:blip r:embed="rId4">
            <a:alphaModFix/>
          </a:blip>
          <a:srcRect b="0" l="0" r="0" t="0"/>
          <a:stretch/>
        </p:blipFill>
        <p:spPr>
          <a:xfrm>
            <a:off x="5700184" y="2330511"/>
            <a:ext cx="6491816" cy="44092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p:nvPr/>
        </p:nvSpPr>
        <p:spPr>
          <a:xfrm>
            <a:off x="0" y="165149"/>
            <a:ext cx="12192000" cy="98488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4000">
                <a:solidFill>
                  <a:schemeClr val="dk1"/>
                </a:solidFill>
                <a:latin typeface="Calibri"/>
                <a:ea typeface="Calibri"/>
                <a:cs typeface="Calibri"/>
                <a:sym typeface="Calibri"/>
              </a:rPr>
              <a:t> </a:t>
            </a:r>
            <a:r>
              <a:rPr lang="tr-TR" sz="4000">
                <a:solidFill>
                  <a:srgbClr val="FF0000"/>
                </a:solidFill>
                <a:latin typeface="Calibri"/>
                <a:ea typeface="Calibri"/>
                <a:cs typeface="Calibri"/>
                <a:sym typeface="Calibri"/>
              </a:rPr>
              <a:t>Dinamonun Çalışması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Yönü değişken olan bu akımı tek yönlü olarak dışarı alabilmek için kolektör (komütatör) ve fırçalardan oluşan bir düzenek kullanılır. </a:t>
            </a:r>
            <a:endParaRPr/>
          </a:p>
        </p:txBody>
      </p:sp>
      <p:pic>
        <p:nvPicPr>
          <p:cNvPr id="170" name="Google Shape;170;p25"/>
          <p:cNvPicPr preferRelativeResize="0"/>
          <p:nvPr/>
        </p:nvPicPr>
        <p:blipFill rotWithShape="1">
          <a:blip r:embed="rId3">
            <a:alphaModFix/>
          </a:blip>
          <a:srcRect b="0" l="0" r="0" t="0"/>
          <a:stretch/>
        </p:blipFill>
        <p:spPr>
          <a:xfrm>
            <a:off x="6096000" y="1159974"/>
            <a:ext cx="6103940" cy="5707965"/>
          </a:xfrm>
          <a:prstGeom prst="rect">
            <a:avLst/>
          </a:prstGeom>
          <a:noFill/>
          <a:ln>
            <a:noFill/>
          </a:ln>
        </p:spPr>
      </p:pic>
      <p:pic>
        <p:nvPicPr>
          <p:cNvPr id="171" name="Google Shape;171;p25"/>
          <p:cNvPicPr preferRelativeResize="0"/>
          <p:nvPr/>
        </p:nvPicPr>
        <p:blipFill rotWithShape="1">
          <a:blip r:embed="rId4">
            <a:alphaModFix/>
          </a:blip>
          <a:srcRect b="0" l="0" r="0" t="0"/>
          <a:stretch/>
        </p:blipFill>
        <p:spPr>
          <a:xfrm>
            <a:off x="0" y="1366929"/>
            <a:ext cx="6096000" cy="2647027"/>
          </a:xfrm>
          <a:prstGeom prst="rect">
            <a:avLst/>
          </a:prstGeom>
          <a:noFill/>
          <a:ln>
            <a:noFill/>
          </a:ln>
        </p:spPr>
      </p:pic>
      <p:pic>
        <p:nvPicPr>
          <p:cNvPr id="172" name="Google Shape;172;p25"/>
          <p:cNvPicPr preferRelativeResize="0"/>
          <p:nvPr/>
        </p:nvPicPr>
        <p:blipFill rotWithShape="1">
          <a:blip r:embed="rId5">
            <a:alphaModFix/>
          </a:blip>
          <a:srcRect b="0" l="0" r="0" t="0"/>
          <a:stretch/>
        </p:blipFill>
        <p:spPr>
          <a:xfrm>
            <a:off x="1" y="3948327"/>
            <a:ext cx="5605669" cy="28966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p:nvPr/>
        </p:nvSpPr>
        <p:spPr>
          <a:xfrm>
            <a:off x="76551" y="91469"/>
            <a:ext cx="12115449" cy="280076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4000">
                <a:solidFill>
                  <a:srgbClr val="FF0000"/>
                </a:solidFill>
                <a:latin typeface="Calibri"/>
                <a:ea typeface="Calibri"/>
                <a:cs typeface="Calibri"/>
                <a:sym typeface="Calibri"/>
              </a:rPr>
              <a:t>Dışarıdan Uyartımlı Şönt Dinamo </a:t>
            </a:r>
            <a:endParaRPr/>
          </a:p>
          <a:p>
            <a:pPr indent="0" lvl="0" marL="0" marR="0" rtl="0" algn="l">
              <a:spcBef>
                <a:spcPts val="0"/>
              </a:spcBef>
              <a:spcAft>
                <a:spcPts val="0"/>
              </a:spcAft>
              <a:buNone/>
            </a:pPr>
            <a:r>
              <a:t/>
            </a:r>
            <a:endParaRPr sz="4000">
              <a:solidFill>
                <a:srgbClr val="FF0000"/>
              </a:solidFill>
              <a:latin typeface="Calibri"/>
              <a:ea typeface="Calibri"/>
              <a:cs typeface="Calibri"/>
              <a:sym typeface="Calibri"/>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Uyartım sargısı harici bir Dc kaynak tarafından beslenen dinamolara dışardan uyartımlı dinamolar denir. Şönt generatörlerde uyartım (indüktör) sargısı endüvi sargılarına paralel bağlanmıştır. Şönt dinamolarda endüvi uçları A-B, kutup sargı uçları I-K, yardımcı kutup sargı uçları ise G-H harfleri ile belirtilir. Uyartım direncinin uçları t-s-q ile gösterilir. </a:t>
            </a:r>
            <a:endParaRPr/>
          </a:p>
        </p:txBody>
      </p:sp>
      <p:pic>
        <p:nvPicPr>
          <p:cNvPr id="178" name="Google Shape;178;p26"/>
          <p:cNvPicPr preferRelativeResize="0"/>
          <p:nvPr/>
        </p:nvPicPr>
        <p:blipFill rotWithShape="1">
          <a:blip r:embed="rId3">
            <a:alphaModFix/>
          </a:blip>
          <a:srcRect b="0" l="0" r="0" t="0"/>
          <a:stretch/>
        </p:blipFill>
        <p:spPr>
          <a:xfrm>
            <a:off x="76551" y="2889428"/>
            <a:ext cx="4493823" cy="3968571"/>
          </a:xfrm>
          <a:prstGeom prst="rect">
            <a:avLst/>
          </a:prstGeom>
          <a:noFill/>
          <a:ln>
            <a:noFill/>
          </a:ln>
        </p:spPr>
      </p:pic>
      <p:pic>
        <p:nvPicPr>
          <p:cNvPr id="179" name="Google Shape;179;p26"/>
          <p:cNvPicPr preferRelativeResize="0"/>
          <p:nvPr/>
        </p:nvPicPr>
        <p:blipFill rotWithShape="1">
          <a:blip r:embed="rId4">
            <a:alphaModFix/>
          </a:blip>
          <a:srcRect b="0" l="0" r="0" t="0"/>
          <a:stretch/>
        </p:blipFill>
        <p:spPr>
          <a:xfrm>
            <a:off x="5112089" y="2889427"/>
            <a:ext cx="7003360" cy="39685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p:nvPr/>
        </p:nvSpPr>
        <p:spPr>
          <a:xfrm>
            <a:off x="450573" y="243512"/>
            <a:ext cx="11290853" cy="6370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2400">
                <a:solidFill>
                  <a:srgbClr val="FF0000"/>
                </a:solidFill>
                <a:latin typeface="Calibri"/>
                <a:ea typeface="Calibri"/>
                <a:cs typeface="Calibri"/>
                <a:sym typeface="Calibri"/>
              </a:rPr>
              <a:t>Kendinden Uyartımlı Şönt Jeneratör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Uyartım sargısını kendi ürettiği enerji ile besleyen dinamolara kendinden uyartımlı denir. Sargı uçları harfle gösterilirken dışarıdan uyartımlı şönt dinamolardan farklı olarak kutup sargı uçları c-D ile gösterilir.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tr-TR" sz="2400">
                <a:solidFill>
                  <a:srgbClr val="FF0000"/>
                </a:solidFill>
                <a:latin typeface="Calibri"/>
                <a:ea typeface="Calibri"/>
                <a:cs typeface="Calibri"/>
                <a:sym typeface="Calibri"/>
              </a:rPr>
              <a:t>Kompunt Dinamo </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Hem seri hem de paralel iki farklı kutup sargısı bulunan dinamolardır. Seri ve paralel kutup sargıları birbirlerinin alanlarını destekliyorsa buna eklemeli kompunt, birbirlerinin alanlarını zayıflatıyorsa buna ters kompunt denir.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tr-TR" sz="2400">
                <a:solidFill>
                  <a:srgbClr val="FF0000"/>
                </a:solidFill>
                <a:latin typeface="Calibri"/>
                <a:ea typeface="Calibri"/>
                <a:cs typeface="Calibri"/>
                <a:sym typeface="Calibri"/>
              </a:rPr>
              <a:t>Seri Dinamo</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Uyartım sargısının endüvi sargısına seri bağlı olan dinamolardır. Sargı uçları gösterilirken şönt dinamolardan farklı olarak kutup sargı uçları E-F harfleri ile gösterilir.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tr-TR" sz="2400">
                <a:solidFill>
                  <a:srgbClr val="FF0000"/>
                </a:solidFill>
                <a:latin typeface="Calibri"/>
                <a:ea typeface="Calibri"/>
                <a:cs typeface="Calibri"/>
                <a:sym typeface="Calibri"/>
              </a:rPr>
              <a:t>Dinamo Gerilim ve Polarite Miktarının Denetimi</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Jeneratörlerde gerilim ayarı yapabilmek için; kutuplardan geçen uyartım akımının, dolayısıyla kutupların manyetik alanlarının denetlenmesi gerekir.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p:nvPr/>
        </p:nvSpPr>
        <p:spPr>
          <a:xfrm>
            <a:off x="278291" y="1372899"/>
            <a:ext cx="5777948" cy="44319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3200">
                <a:solidFill>
                  <a:srgbClr val="FF0000"/>
                </a:solidFill>
                <a:latin typeface="Calibri"/>
                <a:ea typeface="Calibri"/>
                <a:cs typeface="Calibri"/>
                <a:sym typeface="Calibri"/>
              </a:rPr>
              <a:t>Alternatörün Çalışması</a:t>
            </a:r>
            <a:endParaRPr/>
          </a:p>
          <a:p>
            <a:pPr indent="0" lvl="0" marL="0" marR="0" rtl="0" algn="l">
              <a:spcBef>
                <a:spcPts val="0"/>
              </a:spcBef>
              <a:spcAft>
                <a:spcPts val="0"/>
              </a:spcAft>
              <a:buNone/>
            </a:pPr>
            <a:r>
              <a:t/>
            </a:r>
            <a:endParaRPr sz="3200">
              <a:solidFill>
                <a:srgbClr val="FF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 </a:t>
            </a:r>
            <a:r>
              <a:rPr lang="tr-TR" sz="2000">
                <a:solidFill>
                  <a:schemeClr val="dk1"/>
                </a:solidFill>
                <a:latin typeface="Calibri"/>
                <a:ea typeface="Calibri"/>
                <a:cs typeface="Calibri"/>
                <a:sym typeface="Calibri"/>
              </a:rPr>
              <a:t>Alternatörler mekanik enerjiyi elektrik enerjisine çeviren elektrik makineleridir. </a:t>
            </a:r>
            <a:endParaRPr/>
          </a:p>
          <a:p>
            <a:pPr indent="0" lvl="0" marL="0" marR="0" rtl="0" algn="l">
              <a:spcBef>
                <a:spcPts val="0"/>
              </a:spcBef>
              <a:spcAft>
                <a:spcPts val="0"/>
              </a:spcAft>
              <a:buNone/>
            </a:pPr>
            <a:r>
              <a:rPr lang="tr-TR" sz="2000">
                <a:solidFill>
                  <a:schemeClr val="dk1"/>
                </a:solidFill>
                <a:latin typeface="Calibri"/>
                <a:ea typeface="Calibri"/>
                <a:cs typeface="Calibri"/>
                <a:sym typeface="Calibri"/>
              </a:rPr>
              <a:t>Manyetik alan içerisinde dönen bir iletkende endüksiyon yolu ile bir elektromotor kuvvet oluşması prensibine göre çalışır.</a:t>
            </a:r>
            <a:endParaRPr/>
          </a:p>
          <a:p>
            <a:pPr indent="0" lvl="0" marL="0" marR="0" rtl="0" algn="l">
              <a:spcBef>
                <a:spcPts val="0"/>
              </a:spcBef>
              <a:spcAft>
                <a:spcPts val="0"/>
              </a:spcAft>
              <a:buNone/>
            </a:pPr>
            <a:r>
              <a:rPr lang="tr-TR" sz="2000">
                <a:solidFill>
                  <a:schemeClr val="dk1"/>
                </a:solidFill>
                <a:latin typeface="Calibri"/>
                <a:ea typeface="Calibri"/>
                <a:cs typeface="Calibri"/>
                <a:sym typeface="Calibri"/>
              </a:rPr>
              <a:t> Doğru akım Dinamonun çalışmasına benzer. Dinamolarda kolektör yerine bilezikler kullanılmıştır. Dinamolar duran endüvili veya dönen endüvili olarak iki türlü yapılır. şekil 23.6’da döner endüvili dinamonun prensip şeması verilmiştir.</a:t>
            </a:r>
            <a:endParaRPr/>
          </a:p>
        </p:txBody>
      </p:sp>
      <p:pic>
        <p:nvPicPr>
          <p:cNvPr id="190" name="Google Shape;190;p28"/>
          <p:cNvPicPr preferRelativeResize="0"/>
          <p:nvPr/>
        </p:nvPicPr>
        <p:blipFill rotWithShape="1">
          <a:blip r:embed="rId3">
            <a:alphaModFix/>
          </a:blip>
          <a:srcRect b="0" l="0" r="0" t="0"/>
          <a:stretch/>
        </p:blipFill>
        <p:spPr>
          <a:xfrm>
            <a:off x="6056239" y="1053118"/>
            <a:ext cx="5499657" cy="5701313"/>
          </a:xfrm>
          <a:prstGeom prst="rect">
            <a:avLst/>
          </a:prstGeom>
          <a:noFill/>
          <a:ln>
            <a:noFill/>
          </a:ln>
        </p:spPr>
      </p:pic>
      <p:sp>
        <p:nvSpPr>
          <p:cNvPr id="191" name="Google Shape;191;p28"/>
          <p:cNvSpPr/>
          <p:nvPr/>
        </p:nvSpPr>
        <p:spPr>
          <a:xfrm>
            <a:off x="0" y="103569"/>
            <a:ext cx="121920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4000">
                <a:solidFill>
                  <a:srgbClr val="FF0000"/>
                </a:solidFill>
                <a:latin typeface="Calibri"/>
                <a:ea typeface="Calibri"/>
                <a:cs typeface="Calibri"/>
                <a:sym typeface="Calibri"/>
              </a:rPr>
              <a:t>ALTERNATÖR, ÇALIŞMA PRENSİBİ VE ÇEŞİTLERİ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rotWithShape="1">
          <a:blip r:embed="rId3">
            <a:alphaModFix/>
          </a:blip>
          <a:srcRect b="0" l="0" r="0" t="0"/>
          <a:stretch/>
        </p:blipFill>
        <p:spPr>
          <a:xfrm>
            <a:off x="1226988" y="238590"/>
            <a:ext cx="9308490" cy="63808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3">
            <a:alphaModFix/>
          </a:blip>
          <a:srcRect b="0" l="0" r="0" t="0"/>
          <a:stretch/>
        </p:blipFill>
        <p:spPr>
          <a:xfrm>
            <a:off x="1191189" y="570571"/>
            <a:ext cx="9264776" cy="60411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1"/>
          <p:cNvPicPr preferRelativeResize="0"/>
          <p:nvPr/>
        </p:nvPicPr>
        <p:blipFill rotWithShape="1">
          <a:blip r:embed="rId3">
            <a:alphaModFix/>
          </a:blip>
          <a:srcRect b="0" l="0" r="0" t="0"/>
          <a:stretch/>
        </p:blipFill>
        <p:spPr>
          <a:xfrm>
            <a:off x="1277074" y="86196"/>
            <a:ext cx="9637851" cy="5251471"/>
          </a:xfrm>
          <a:prstGeom prst="rect">
            <a:avLst/>
          </a:prstGeom>
          <a:noFill/>
          <a:ln>
            <a:noFill/>
          </a:ln>
        </p:spPr>
      </p:pic>
      <p:sp>
        <p:nvSpPr>
          <p:cNvPr id="207" name="Google Shape;207;p31"/>
          <p:cNvSpPr/>
          <p:nvPr/>
        </p:nvSpPr>
        <p:spPr>
          <a:xfrm>
            <a:off x="1689651" y="5473945"/>
            <a:ext cx="8812696"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2000">
                <a:solidFill>
                  <a:schemeClr val="dk1"/>
                </a:solidFill>
                <a:latin typeface="Calibri"/>
                <a:ea typeface="Calibri"/>
                <a:cs typeface="Calibri"/>
                <a:sym typeface="Calibri"/>
              </a:rPr>
              <a:t>şekil 23.10- G’de iletken manyetik alana paralel hareket ettiğinden akım oluşmamakta fakat, akım yön değiştirmektedir. Bobinde oluşan akım ve gerilimin eğrisi sinüs grafiğine benzediğinden sinüsoidal olarak adlandırılır.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p:nvPr/>
        </p:nvSpPr>
        <p:spPr>
          <a:xfrm>
            <a:off x="742121" y="662609"/>
            <a:ext cx="10005391" cy="56630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5400">
                <a:solidFill>
                  <a:srgbClr val="FF0000"/>
                </a:solidFill>
                <a:latin typeface="Calibri"/>
                <a:ea typeface="Calibri"/>
                <a:cs typeface="Calibri"/>
                <a:sym typeface="Calibri"/>
              </a:rPr>
              <a:t>DC Motor Nedir? Nasıl Çalışır?</a:t>
            </a:r>
            <a:endParaRPr/>
          </a:p>
          <a:p>
            <a:pPr indent="0" lvl="0" marL="0" marR="0" rtl="0" algn="l">
              <a:spcBef>
                <a:spcPts val="0"/>
              </a:spcBef>
              <a:spcAft>
                <a:spcPts val="0"/>
              </a:spcAft>
              <a:buNone/>
            </a:pPr>
            <a:r>
              <a:t/>
            </a:r>
            <a:endParaRPr sz="2800">
              <a:solidFill>
                <a:srgbClr val="FF0000"/>
              </a:solidFill>
              <a:latin typeface="Calibri"/>
              <a:ea typeface="Calibri"/>
              <a:cs typeface="Calibri"/>
              <a:sym typeface="Calibri"/>
            </a:endParaRPr>
          </a:p>
          <a:p>
            <a:pPr indent="0" lvl="0" marL="0" marR="0" rtl="0" algn="l">
              <a:spcBef>
                <a:spcPts val="0"/>
              </a:spcBef>
              <a:spcAft>
                <a:spcPts val="0"/>
              </a:spcAft>
              <a:buNone/>
            </a:pPr>
            <a:r>
              <a:rPr lang="tr-TR" sz="2800">
                <a:solidFill>
                  <a:schemeClr val="dk1"/>
                </a:solidFill>
                <a:latin typeface="Times New Roman"/>
                <a:ea typeface="Times New Roman"/>
                <a:cs typeface="Times New Roman"/>
                <a:sym typeface="Times New Roman"/>
              </a:rPr>
              <a:t>DC motor, düz akım elektrik enerjisini mekanik enerjiye dönüştüren makinedir. Motorun içinde yer alan sargılara elektrik akımı uygulandığında, yine motorun içerisinde bulunan sabit mıknatıslara zıt yönde oluşan manyetik kuvvetin etkisi ile hareket etme prensibine dayanır. </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tr-TR" sz="2800">
                <a:solidFill>
                  <a:schemeClr val="dk1"/>
                </a:solidFill>
                <a:latin typeface="Times New Roman"/>
                <a:ea typeface="Times New Roman"/>
                <a:cs typeface="Times New Roman"/>
                <a:sym typeface="Times New Roman"/>
              </a:rPr>
              <a:t>Bu akımın yönünün, sürekli olarak sabit mıknatısa ters manyetik alan oluşturacak şekilde değiştirilmesi gereklidir. Bu değişim, fırçalı motorlarda motorun sarımlarına temas eden fırçalar ile, fırçasız motorlarda ise elektronik hız kontrol devresi tarafından yapılır.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p:nvPr/>
        </p:nvSpPr>
        <p:spPr>
          <a:xfrm>
            <a:off x="0" y="-66973"/>
            <a:ext cx="12046226" cy="69249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3600">
                <a:solidFill>
                  <a:srgbClr val="FF0000"/>
                </a:solidFill>
                <a:latin typeface="Calibri"/>
                <a:ea typeface="Calibri"/>
                <a:cs typeface="Calibri"/>
                <a:sym typeface="Calibri"/>
              </a:rPr>
              <a:t>ÖZET</a:t>
            </a:r>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Dinamoların yapısı başlıca dört kısımdan oluşur.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Bunlar: </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•Gövde ve kutuplar.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•Endüvi ve göbek. </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•Kolektör ve fırçalar.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•Yatak, kapak ve diğer parçalar.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Uyartım sargısı harici bir Dc kaynak tarafından beslenen dinamolara dışardan uyartımlı  dinamolar denir.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Uyartım sargısını kendi ürettiği enerji ile besleyen dinamolara kendinden uyartımlı denir.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Hem seri hem de paralel iki farklı kutup sargısı bulunan dinamolardır. Seri ve paralel kutup sargıları birbirlerinin alanlarını destekliyorsa buna eklemeli kompunt, birbirlerinin alanlarını zayıflatıyorsa buna ters kompunt denir.</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Alternatörler mekanik enerjiyi elektrik enerjisine çeviren elektrik makineleridir. </a:t>
            </a:r>
            <a:endParaRPr/>
          </a:p>
          <a:p>
            <a:pPr indent="0" lvl="0" marL="0" marR="0" rtl="0" algn="l">
              <a:spcBef>
                <a:spcPts val="0"/>
              </a:spcBef>
              <a:spcAft>
                <a:spcPts val="0"/>
              </a:spcAft>
              <a:buNone/>
            </a:pPr>
            <a:r>
              <a:rPr lang="tr-TR" sz="2400">
                <a:solidFill>
                  <a:schemeClr val="dk1"/>
                </a:solidFill>
                <a:latin typeface="Calibri"/>
                <a:ea typeface="Calibri"/>
                <a:cs typeface="Calibri"/>
                <a:sym typeface="Calibri"/>
              </a:rPr>
              <a:t>    Bobinde oluşan akım ve gerilimin eğrisi sinüs grafiğine benzediğinden sinüsoidal olarak adlandırılır.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p:nvPr/>
        </p:nvSpPr>
        <p:spPr>
          <a:xfrm>
            <a:off x="1205948" y="1223286"/>
            <a:ext cx="10071652" cy="52769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1- Mekanik enerjiyi doğru akım elektrik enerjisine çeviren makinelere ne denir?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A. Motor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B. Dinamo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 Alternatör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D. Senkron Motor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CEVAP: B</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2- Aşağıdakilerden hangisi doğru akım makinelerinin parçalarından değildir?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A. Rotor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B. Endüktör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 Endüvi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D. Kollektör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CEVAP:  B</a:t>
            </a:r>
            <a:endParaRPr/>
          </a:p>
        </p:txBody>
      </p:sp>
      <p:sp>
        <p:nvSpPr>
          <p:cNvPr id="218" name="Google Shape;218;p33"/>
          <p:cNvSpPr txBox="1"/>
          <p:nvPr/>
        </p:nvSpPr>
        <p:spPr>
          <a:xfrm>
            <a:off x="4664766" y="357809"/>
            <a:ext cx="4518992"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4000">
                <a:solidFill>
                  <a:srgbClr val="FF0000"/>
                </a:solidFill>
                <a:latin typeface="Calibri"/>
                <a:ea typeface="Calibri"/>
                <a:cs typeface="Calibri"/>
                <a:sym typeface="Calibri"/>
              </a:rPr>
              <a:t>SORULAR</a:t>
            </a:r>
            <a:endParaRPr sz="1800">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p:nvPr/>
        </p:nvSpPr>
        <p:spPr>
          <a:xfrm>
            <a:off x="198782" y="137348"/>
            <a:ext cx="11343861" cy="95102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3- Dinamoda seri ve paralel kutup sargıları birbirlerinin alanlarını destekliyorsa buna ne denir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A. EKLEMELİ KOMPUNT</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B. TERS KOMPUNT</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 ENDÜVİ                                                                        CEVAP A</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D. TRANSFORMATÖR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4- Mekanik enerjiyi alternatif akım elektrik enerjisine çeviren elektrik makineleri hangisidir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A. DİNAMO</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B. ALTERNATÖR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 ENDÜVİ                                                                        CEVAP B</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D. KOMPUNT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5- HANGİSİ YADA HANGİLERİ DİNAMONUN YAPISINDA BULUNUR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1-gövde ve kutuplar</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2-endüvi ve göbek</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3-kollektör ve fırçalar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UcPeriod"/>
            </a:pPr>
            <a:r>
              <a:rPr lang="tr-TR" sz="1800">
                <a:solidFill>
                  <a:schemeClr val="dk1"/>
                </a:solidFill>
                <a:latin typeface="Calibri"/>
                <a:ea typeface="Calibri"/>
                <a:cs typeface="Calibri"/>
                <a:sym typeface="Calibri"/>
              </a:rPr>
              <a:t>YALNIZ 1 </a:t>
            </a:r>
            <a:endParaRPr/>
          </a:p>
          <a:p>
            <a:pPr indent="-342900" lvl="0" marL="342900" marR="0" rtl="0" algn="l">
              <a:spcBef>
                <a:spcPts val="0"/>
              </a:spcBef>
              <a:spcAft>
                <a:spcPts val="0"/>
              </a:spcAft>
              <a:buClr>
                <a:schemeClr val="dk1"/>
              </a:buClr>
              <a:buSzPts val="1800"/>
              <a:buFont typeface="Calibri"/>
              <a:buAutoNum type="alphaUcPeriod"/>
            </a:pPr>
            <a:r>
              <a:rPr lang="tr-TR" sz="1800">
                <a:solidFill>
                  <a:schemeClr val="dk1"/>
                </a:solidFill>
                <a:latin typeface="Calibri"/>
                <a:ea typeface="Calibri"/>
                <a:cs typeface="Calibri"/>
                <a:sym typeface="Calibri"/>
              </a:rPr>
              <a:t>1 VE 2 </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C.   1 VE 3                                                                     CEVAP  D</a:t>
            </a:r>
            <a:endParaRPr/>
          </a:p>
          <a:p>
            <a:pPr indent="0" lvl="0" marL="0" marR="0" rtl="0" algn="l">
              <a:spcBef>
                <a:spcPts val="0"/>
              </a:spcBef>
              <a:spcAft>
                <a:spcPts val="0"/>
              </a:spcAft>
              <a:buNone/>
            </a:pPr>
            <a:r>
              <a:rPr lang="tr-TR" sz="1800">
                <a:solidFill>
                  <a:schemeClr val="dk1"/>
                </a:solidFill>
                <a:latin typeface="Calibri"/>
                <a:ea typeface="Calibri"/>
                <a:cs typeface="Calibri"/>
                <a:sym typeface="Calibri"/>
              </a:rPr>
              <a:t>D.   HEPSİ</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p:nvPr/>
        </p:nvSpPr>
        <p:spPr>
          <a:xfrm>
            <a:off x="490330" y="1378226"/>
            <a:ext cx="7082933"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u="sng">
                <a:solidFill>
                  <a:schemeClr val="hlink"/>
                </a:solidFill>
                <a:latin typeface="Calibri"/>
                <a:ea typeface="Calibri"/>
                <a:cs typeface="Calibri"/>
                <a:sym typeface="Calibri"/>
                <a:hlinkClick r:id="rId3"/>
              </a:rPr>
              <a:t>KAYNAKÇA</a:t>
            </a:r>
            <a:endParaRPr/>
          </a:p>
          <a:p>
            <a:pPr indent="0" lvl="0" marL="0" marR="0" rtl="0" algn="l">
              <a:spcBef>
                <a:spcPts val="0"/>
              </a:spcBef>
              <a:spcAft>
                <a:spcPts val="0"/>
              </a:spcAft>
              <a:buNone/>
            </a:pPr>
            <a:r>
              <a:t/>
            </a:r>
            <a:endParaRPr sz="1800" u="sng">
              <a:solidFill>
                <a:schemeClr val="hlink"/>
              </a:solidFill>
              <a:latin typeface="Calibri"/>
              <a:ea typeface="Calibri"/>
              <a:cs typeface="Calibri"/>
              <a:sym typeface="Calibri"/>
              <a:hlinkClick r:id="rId4"/>
            </a:endParaRPr>
          </a:p>
          <a:p>
            <a:pPr indent="0" lvl="0" marL="0" marR="0" rtl="0" algn="l">
              <a:spcBef>
                <a:spcPts val="0"/>
              </a:spcBef>
              <a:spcAft>
                <a:spcPts val="0"/>
              </a:spcAft>
              <a:buNone/>
            </a:pPr>
            <a:r>
              <a:rPr lang="tr-TR" sz="1800" u="sng">
                <a:solidFill>
                  <a:schemeClr val="hlink"/>
                </a:solidFill>
                <a:latin typeface="Calibri"/>
                <a:ea typeface="Calibri"/>
                <a:cs typeface="Calibri"/>
                <a:sym typeface="Calibri"/>
                <a:hlinkClick r:id="rId5"/>
              </a:rPr>
              <a:t>https://maker.robotistan.com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TR" sz="1800" u="sng">
                <a:solidFill>
                  <a:schemeClr val="hlink"/>
                </a:solidFill>
                <a:latin typeface="Calibri"/>
                <a:ea typeface="Calibri"/>
                <a:cs typeface="Calibri"/>
                <a:sym typeface="Calibri"/>
                <a:hlinkClick r:id="rId6"/>
              </a:rPr>
              <a:t>http://hbogm.meb.gov.tr/MTAO/3ElektrikBilgisi/unite23.pdf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p:nvPr/>
        </p:nvSpPr>
        <p:spPr>
          <a:xfrm>
            <a:off x="1" y="1"/>
            <a:ext cx="12192000" cy="67403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tr-TR" sz="2400" u="sng">
                <a:solidFill>
                  <a:srgbClr val="FF0000"/>
                </a:solidFill>
                <a:latin typeface="Roboto"/>
                <a:ea typeface="Roboto"/>
                <a:cs typeface="Roboto"/>
                <a:sym typeface="Roboto"/>
              </a:rPr>
              <a:t>DC Motor Çeşitlerinin Özellikleri ve Kullanım Alanları</a:t>
            </a:r>
            <a:endParaRPr/>
          </a:p>
          <a:p>
            <a:pPr indent="0" lvl="0" marL="0" marR="0" rtl="0" algn="l">
              <a:spcBef>
                <a:spcPts val="0"/>
              </a:spcBef>
              <a:spcAft>
                <a:spcPts val="0"/>
              </a:spcAft>
              <a:buNone/>
            </a:pPr>
            <a:r>
              <a:t/>
            </a:r>
            <a:endParaRPr b="0" i="0" sz="2400">
              <a:solidFill>
                <a:srgbClr val="FF0000"/>
              </a:solidFill>
              <a:latin typeface="Roboto"/>
              <a:ea typeface="Roboto"/>
              <a:cs typeface="Roboto"/>
              <a:sym typeface="Roboto"/>
            </a:endParaRPr>
          </a:p>
          <a:p>
            <a:pPr indent="0" lvl="0" marL="0" marR="0" rtl="0" algn="l">
              <a:spcBef>
                <a:spcPts val="0"/>
              </a:spcBef>
              <a:spcAft>
                <a:spcPts val="0"/>
              </a:spcAft>
              <a:buNone/>
            </a:pPr>
            <a:r>
              <a:rPr b="0" i="0" lang="tr-TR" sz="2400">
                <a:solidFill>
                  <a:srgbClr val="222222"/>
                </a:solidFill>
                <a:latin typeface="Open Sans"/>
                <a:ea typeface="Open Sans"/>
                <a:cs typeface="Open Sans"/>
                <a:sym typeface="Open Sans"/>
              </a:rPr>
              <a:t>Temelde fırçalı DC motorlar, fırçasız DC motorlar, step motorlar ve servo motorlar olarak çeşitleyebileceğimiz DC motorların her birinin karakteristik olarak iyi yapabildikleri ve o kadar başarılı olmadıkları alanlar mevcuttur.</a:t>
            </a:r>
            <a:endParaRPr/>
          </a:p>
          <a:p>
            <a:pPr indent="0" lvl="0" marL="0" marR="0" rtl="0" algn="l">
              <a:spcBef>
                <a:spcPts val="0"/>
              </a:spcBef>
              <a:spcAft>
                <a:spcPts val="0"/>
              </a:spcAft>
              <a:buNone/>
            </a:pPr>
            <a:r>
              <a:t/>
            </a:r>
            <a:endParaRPr b="0" i="0" sz="2400">
              <a:solidFill>
                <a:srgbClr val="222222"/>
              </a:solidFill>
              <a:latin typeface="Open Sans"/>
              <a:ea typeface="Open Sans"/>
              <a:cs typeface="Open Sans"/>
              <a:sym typeface="Open Sans"/>
            </a:endParaRPr>
          </a:p>
          <a:p>
            <a:pPr indent="-152400" lvl="0" marL="0" marR="0" rtl="0" algn="l">
              <a:spcBef>
                <a:spcPts val="0"/>
              </a:spcBef>
              <a:spcAft>
                <a:spcPts val="0"/>
              </a:spcAft>
              <a:buClr>
                <a:srgbClr val="0070C0"/>
              </a:buClr>
              <a:buSzPts val="2400"/>
              <a:buFont typeface="Arial"/>
              <a:buChar char="•"/>
            </a:pPr>
            <a:r>
              <a:rPr b="1" i="0" lang="tr-TR" sz="2400">
                <a:solidFill>
                  <a:srgbClr val="0070C0"/>
                </a:solidFill>
                <a:latin typeface="Open Sans"/>
                <a:ea typeface="Open Sans"/>
                <a:cs typeface="Open Sans"/>
                <a:sym typeface="Open Sans"/>
              </a:rPr>
              <a:t>Fırçalı DC Motorlar:</a:t>
            </a:r>
            <a:r>
              <a:rPr b="1" i="0" lang="tr-TR" sz="2400">
                <a:solidFill>
                  <a:srgbClr val="222222"/>
                </a:solidFill>
                <a:latin typeface="Open Sans"/>
                <a:ea typeface="Open Sans"/>
                <a:cs typeface="Open Sans"/>
                <a:sym typeface="Open Sans"/>
              </a:rPr>
              <a:t> </a:t>
            </a:r>
            <a:r>
              <a:rPr b="0" i="0" lang="tr-TR" sz="2400">
                <a:solidFill>
                  <a:srgbClr val="222222"/>
                </a:solidFill>
                <a:latin typeface="Open Sans"/>
                <a:ea typeface="Open Sans"/>
                <a:cs typeface="Open Sans"/>
                <a:sym typeface="Open Sans"/>
              </a:rPr>
              <a:t>En temel çeşit DC motor tipidir. Redüktör ile beraber veya redüktörsüz şekilde birçok projede kullanılırlar. </a:t>
            </a:r>
            <a:endParaRPr/>
          </a:p>
          <a:p>
            <a:pPr indent="-152400" lvl="0" marL="0" marR="0" rtl="0" algn="l">
              <a:spcBef>
                <a:spcPts val="0"/>
              </a:spcBef>
              <a:spcAft>
                <a:spcPts val="0"/>
              </a:spcAft>
              <a:buClr>
                <a:srgbClr val="222222"/>
              </a:buClr>
              <a:buSzPts val="2400"/>
              <a:buFont typeface="Arial"/>
              <a:buChar char="•"/>
            </a:pPr>
            <a:r>
              <a:rPr b="0" i="0" lang="tr-TR" sz="2400">
                <a:solidFill>
                  <a:srgbClr val="222222"/>
                </a:solidFill>
                <a:latin typeface="Open Sans"/>
                <a:ea typeface="Open Sans"/>
                <a:cs typeface="Open Sans"/>
                <a:sym typeface="Open Sans"/>
              </a:rPr>
              <a:t>Avantajları kolay bir şekilde sürülebilmeleri,</a:t>
            </a:r>
            <a:endParaRPr/>
          </a:p>
          <a:p>
            <a:pPr indent="-152400" lvl="0" marL="0" marR="0" rtl="0" algn="l">
              <a:spcBef>
                <a:spcPts val="0"/>
              </a:spcBef>
              <a:spcAft>
                <a:spcPts val="0"/>
              </a:spcAft>
              <a:buClr>
                <a:srgbClr val="222222"/>
              </a:buClr>
              <a:buSzPts val="2400"/>
              <a:buFont typeface="Arial"/>
              <a:buChar char="•"/>
            </a:pPr>
            <a:r>
              <a:rPr b="0" i="0" lang="tr-TR" sz="2400">
                <a:solidFill>
                  <a:srgbClr val="222222"/>
                </a:solidFill>
                <a:latin typeface="Open Sans"/>
                <a:ea typeface="Open Sans"/>
                <a:cs typeface="Open Sans"/>
                <a:sym typeface="Open Sans"/>
              </a:rPr>
              <a:t> dezavantajları ise fırça ya da kömür ismi verilen aşınan parçalarının periyodik olarak değiştirilmesi gerekliliğidir.</a:t>
            </a:r>
            <a:endParaRPr/>
          </a:p>
          <a:p>
            <a:pPr indent="0" lvl="0" marL="0" marR="0" rtl="0" algn="l">
              <a:spcBef>
                <a:spcPts val="0"/>
              </a:spcBef>
              <a:spcAft>
                <a:spcPts val="0"/>
              </a:spcAft>
              <a:buClr>
                <a:schemeClr val="dk1"/>
              </a:buClr>
              <a:buSzPts val="2400"/>
              <a:buFont typeface="Arial"/>
              <a:buNone/>
            </a:pPr>
            <a:r>
              <a:t/>
            </a:r>
            <a:endParaRPr b="0" i="0" sz="2400">
              <a:solidFill>
                <a:srgbClr val="222222"/>
              </a:solidFill>
              <a:latin typeface="Open Sans"/>
              <a:ea typeface="Open Sans"/>
              <a:cs typeface="Open Sans"/>
              <a:sym typeface="Open Sans"/>
            </a:endParaRPr>
          </a:p>
          <a:p>
            <a:pPr indent="-152400" lvl="0" marL="0" marR="0" rtl="0" algn="l">
              <a:spcBef>
                <a:spcPts val="0"/>
              </a:spcBef>
              <a:spcAft>
                <a:spcPts val="0"/>
              </a:spcAft>
              <a:buClr>
                <a:srgbClr val="0070C0"/>
              </a:buClr>
              <a:buSzPts val="2400"/>
              <a:buFont typeface="Arial"/>
              <a:buChar char="•"/>
            </a:pPr>
            <a:r>
              <a:rPr b="1" i="0" lang="tr-TR" sz="2400" u="sng" strike="noStrike">
                <a:solidFill>
                  <a:schemeClr val="hlink"/>
                </a:solidFill>
                <a:latin typeface="Open Sans"/>
                <a:ea typeface="Open Sans"/>
                <a:cs typeface="Open Sans"/>
                <a:sym typeface="Open Sans"/>
                <a:hlinkClick r:id="rId3"/>
              </a:rPr>
              <a:t>Fırçasız DC Motorlar</a:t>
            </a:r>
            <a:r>
              <a:rPr b="1" i="0" lang="tr-TR" sz="2400">
                <a:solidFill>
                  <a:srgbClr val="0070C0"/>
                </a:solidFill>
                <a:latin typeface="Open Sans"/>
                <a:ea typeface="Open Sans"/>
                <a:cs typeface="Open Sans"/>
                <a:sym typeface="Open Sans"/>
              </a:rPr>
              <a:t>:</a:t>
            </a:r>
            <a:r>
              <a:rPr b="0" i="0" lang="tr-TR" sz="2400">
                <a:solidFill>
                  <a:srgbClr val="0070C0"/>
                </a:solidFill>
                <a:latin typeface="Open Sans"/>
                <a:ea typeface="Open Sans"/>
                <a:cs typeface="Open Sans"/>
                <a:sym typeface="Open Sans"/>
              </a:rPr>
              <a:t> </a:t>
            </a:r>
            <a:r>
              <a:rPr b="0" i="0" lang="tr-TR" sz="2400">
                <a:solidFill>
                  <a:srgbClr val="222222"/>
                </a:solidFill>
                <a:latin typeface="Open Sans"/>
                <a:ea typeface="Open Sans"/>
                <a:cs typeface="Open Sans"/>
                <a:sym typeface="Open Sans"/>
              </a:rPr>
              <a:t>Fırçalı DC motorların yerini almaları için tasarlanmıştır. Çalışmaları için ESC ismi verilen özel sürücü devreleri kullanılır. </a:t>
            </a:r>
            <a:endParaRPr/>
          </a:p>
          <a:p>
            <a:pPr indent="-152400" lvl="0" marL="0" marR="0" rtl="0" algn="l">
              <a:spcBef>
                <a:spcPts val="0"/>
              </a:spcBef>
              <a:spcAft>
                <a:spcPts val="0"/>
              </a:spcAft>
              <a:buClr>
                <a:srgbClr val="222222"/>
              </a:buClr>
              <a:buSzPts val="2400"/>
              <a:buFont typeface="Arial"/>
              <a:buChar char="•"/>
            </a:pPr>
            <a:r>
              <a:rPr b="0" i="0" lang="tr-TR" sz="2400">
                <a:solidFill>
                  <a:srgbClr val="222222"/>
                </a:solidFill>
                <a:latin typeface="Open Sans"/>
                <a:ea typeface="Open Sans"/>
                <a:cs typeface="Open Sans"/>
                <a:sym typeface="Open Sans"/>
              </a:rPr>
              <a:t>Avantajları, sürtünmenin en az düzeyde olması sayesinde verimliliklerinin çok yüksek olması ve fırça gibi aşınan parça olmaması sayesinde yüksek performans ihtiyaç duyulan uygulamalarda kullanılır.</a:t>
            </a:r>
            <a:endParaRPr/>
          </a:p>
          <a:p>
            <a:pPr indent="-152400" lvl="0" marL="0" marR="0" rtl="0" algn="l">
              <a:spcBef>
                <a:spcPts val="0"/>
              </a:spcBef>
              <a:spcAft>
                <a:spcPts val="0"/>
              </a:spcAft>
              <a:buClr>
                <a:srgbClr val="222222"/>
              </a:buClr>
              <a:buSzPts val="2400"/>
              <a:buFont typeface="Arial"/>
              <a:buChar char="•"/>
            </a:pPr>
            <a:r>
              <a:rPr b="0" i="0" lang="tr-TR" sz="2400">
                <a:solidFill>
                  <a:srgbClr val="222222"/>
                </a:solidFill>
                <a:latin typeface="Open Sans"/>
                <a:ea typeface="Open Sans"/>
                <a:cs typeface="Open Sans"/>
                <a:sym typeface="Open Sans"/>
              </a:rPr>
              <a:t> Dezavantajları ise sürücü ile sürülmek zorunda olmasıdır.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p:nvPr/>
        </p:nvSpPr>
        <p:spPr>
          <a:xfrm>
            <a:off x="0" y="582067"/>
            <a:ext cx="11860696" cy="5693866"/>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rgbClr val="FC3103"/>
              </a:buClr>
              <a:buSzPts val="2800"/>
              <a:buFont typeface="Arial"/>
              <a:buChar char="•"/>
            </a:pPr>
            <a:r>
              <a:rPr b="1" i="0" lang="tr-TR" sz="2800" u="sng" strike="noStrike">
                <a:solidFill>
                  <a:schemeClr val="hlink"/>
                </a:solidFill>
                <a:latin typeface="Open Sans"/>
                <a:ea typeface="Open Sans"/>
                <a:cs typeface="Open Sans"/>
                <a:sym typeface="Open Sans"/>
                <a:hlinkClick r:id="rId3"/>
              </a:rPr>
              <a:t>Step Motorlar:</a:t>
            </a:r>
            <a:r>
              <a:rPr b="0" i="0" lang="tr-TR" sz="2800">
                <a:solidFill>
                  <a:srgbClr val="222222"/>
                </a:solidFill>
                <a:latin typeface="Open Sans"/>
                <a:ea typeface="Open Sans"/>
                <a:cs typeface="Open Sans"/>
                <a:sym typeface="Open Sans"/>
              </a:rPr>
              <a:t> Konumlama hassasiyeti en yüksek motor çeşididir. 2 ve 3 boyutlu yazıcılarda kullanılırlar. Çok hassas konumlama yapabilmelerine karşın fazla akım çekerler ve hareket hızları fırçalı ve fırçasız motorlara göre daha yavaştır.</a:t>
            </a:r>
            <a:endParaRPr/>
          </a:p>
          <a:p>
            <a:pPr indent="0" lvl="0" marL="0" marR="0" rtl="0" algn="l">
              <a:spcBef>
                <a:spcPts val="0"/>
              </a:spcBef>
              <a:spcAft>
                <a:spcPts val="0"/>
              </a:spcAft>
              <a:buNone/>
            </a:pPr>
            <a:r>
              <a:t/>
            </a:r>
            <a:endParaRPr b="0" i="0" sz="2800">
              <a:solidFill>
                <a:srgbClr val="222222"/>
              </a:solidFill>
              <a:latin typeface="Open Sans"/>
              <a:ea typeface="Open Sans"/>
              <a:cs typeface="Open Sans"/>
              <a:sym typeface="Open Sans"/>
            </a:endParaRPr>
          </a:p>
          <a:p>
            <a:pPr indent="-177800" lvl="0" marL="0" marR="0" rtl="0" algn="l">
              <a:spcBef>
                <a:spcPts val="0"/>
              </a:spcBef>
              <a:spcAft>
                <a:spcPts val="0"/>
              </a:spcAft>
              <a:buClr>
                <a:srgbClr val="0070C0"/>
              </a:buClr>
              <a:buSzPts val="2800"/>
              <a:buFont typeface="Arial"/>
              <a:buChar char="•"/>
            </a:pPr>
            <a:r>
              <a:rPr b="1" i="0" lang="tr-TR" sz="2800" u="sng" strike="noStrike">
                <a:solidFill>
                  <a:schemeClr val="hlink"/>
                </a:solidFill>
                <a:latin typeface="Open Sans"/>
                <a:ea typeface="Open Sans"/>
                <a:cs typeface="Open Sans"/>
                <a:sym typeface="Open Sans"/>
                <a:hlinkClick r:id="rId4"/>
              </a:rPr>
              <a:t>Servo Motorlar</a:t>
            </a:r>
            <a:r>
              <a:rPr b="1" i="0" lang="tr-TR" sz="2800">
                <a:solidFill>
                  <a:srgbClr val="0070C0"/>
                </a:solidFill>
                <a:latin typeface="Open Sans"/>
                <a:ea typeface="Open Sans"/>
                <a:cs typeface="Open Sans"/>
                <a:sym typeface="Open Sans"/>
              </a:rPr>
              <a:t>:</a:t>
            </a:r>
            <a:r>
              <a:rPr b="0" i="0" lang="tr-TR" sz="2800">
                <a:solidFill>
                  <a:srgbClr val="222222"/>
                </a:solidFill>
                <a:latin typeface="Open Sans"/>
                <a:ea typeface="Open Sans"/>
                <a:cs typeface="Open Sans"/>
                <a:sym typeface="Open Sans"/>
              </a:rPr>
              <a:t> 0 ile 180 derece arasında istenilen konumda yapabilecek motorlardır. RC (uzaktan kumandalı) araçlarda kullanılması için tasarlanmıştır. Sürekli dönebilen tipte servo motorlar piyasada bulunsa da, asıl amaçları RC uçak, helikopter, araba gibi araçlarda kanat, direksiyon, kontrol yüzeyi gibi parçaların açısını kontrol etmektir. </a:t>
            </a:r>
            <a:endParaRPr/>
          </a:p>
          <a:p>
            <a:pPr indent="-177800" lvl="0" marL="0" marR="0" rtl="0" algn="l">
              <a:spcBef>
                <a:spcPts val="0"/>
              </a:spcBef>
              <a:spcAft>
                <a:spcPts val="0"/>
              </a:spcAft>
              <a:buClr>
                <a:srgbClr val="222222"/>
              </a:buClr>
              <a:buSzPts val="2800"/>
              <a:buFont typeface="Arial"/>
              <a:buChar char="•"/>
            </a:pPr>
            <a:r>
              <a:rPr b="0" i="0" lang="tr-TR" sz="2800">
                <a:solidFill>
                  <a:srgbClr val="222222"/>
                </a:solidFill>
                <a:latin typeface="Open Sans"/>
                <a:ea typeface="Open Sans"/>
                <a:cs typeface="Open Sans"/>
                <a:sym typeface="Open Sans"/>
              </a:rPr>
              <a:t>Avantajları, harici bir sürücü devresine ihtiyaç duymamaları; </a:t>
            </a:r>
            <a:endParaRPr/>
          </a:p>
          <a:p>
            <a:pPr indent="-177800" lvl="0" marL="0" marR="0" rtl="0" algn="l">
              <a:spcBef>
                <a:spcPts val="0"/>
              </a:spcBef>
              <a:spcAft>
                <a:spcPts val="0"/>
              </a:spcAft>
              <a:buClr>
                <a:srgbClr val="222222"/>
              </a:buClr>
              <a:buSzPts val="2800"/>
              <a:buFont typeface="Arial"/>
              <a:buChar char="•"/>
            </a:pPr>
            <a:r>
              <a:rPr b="0" i="0" lang="tr-TR" sz="2800">
                <a:solidFill>
                  <a:srgbClr val="222222"/>
                </a:solidFill>
                <a:latin typeface="Open Sans"/>
                <a:ea typeface="Open Sans"/>
                <a:cs typeface="Open Sans"/>
                <a:sym typeface="Open Sans"/>
              </a:rPr>
              <a:t>Dezavantajları ise hareket ettirmek için bir mikrokontrolcü veya RC kumanda alıcısına gerek duymalarıdır.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p:nvPr/>
        </p:nvSpPr>
        <p:spPr>
          <a:xfrm>
            <a:off x="477077" y="0"/>
            <a:ext cx="10694505" cy="215443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tr-TR" sz="3600" u="sng">
                <a:solidFill>
                  <a:srgbClr val="FF0000"/>
                </a:solidFill>
                <a:latin typeface="Roboto"/>
                <a:ea typeface="Roboto"/>
                <a:cs typeface="Roboto"/>
                <a:sym typeface="Roboto"/>
              </a:rPr>
              <a:t>DC Motor Nedir? DC Motor Çeşitleri Nelerdir?</a:t>
            </a:r>
            <a:endParaRPr/>
          </a:p>
          <a:p>
            <a:pPr indent="0" lvl="0" marL="0" marR="0" rtl="0" algn="ctr">
              <a:spcBef>
                <a:spcPts val="0"/>
              </a:spcBef>
              <a:spcAft>
                <a:spcPts val="0"/>
              </a:spcAft>
              <a:buNone/>
            </a:pPr>
            <a:r>
              <a:t/>
            </a:r>
            <a:endParaRPr b="0" i="0" sz="1800">
              <a:solidFill>
                <a:srgbClr val="FF0000"/>
              </a:solidFill>
              <a:latin typeface="Roboto"/>
              <a:ea typeface="Roboto"/>
              <a:cs typeface="Roboto"/>
              <a:sym typeface="Roboto"/>
            </a:endParaRPr>
          </a:p>
          <a:p>
            <a:pPr indent="0" lvl="0" marL="0" marR="0" rtl="0" algn="l">
              <a:spcBef>
                <a:spcPts val="0"/>
              </a:spcBef>
              <a:spcAft>
                <a:spcPts val="0"/>
              </a:spcAft>
              <a:buNone/>
            </a:pPr>
            <a:r>
              <a:rPr b="0" i="0" lang="tr-TR" sz="2000">
                <a:solidFill>
                  <a:srgbClr val="222222"/>
                </a:solidFill>
                <a:latin typeface="Open Sans"/>
                <a:ea typeface="Open Sans"/>
                <a:cs typeface="Open Sans"/>
                <a:sym typeface="Open Sans"/>
              </a:rPr>
              <a:t>Fiziksel yapılarına ve farklı özelliklerine göre birçok farklı DC motor çeşidi bulunmaktadır. Projelerimizde farklı ihtiyaçlarımıza göre uygun DC motoru kullanmamız gerekir. Projelerimizin çoğunda batarya veya DC adaptör kullandığımızdan kullandığımız motor çeşidi DC motordur. AC motorlar ise genellikle büyük çaplı uygulamalarda yer bulurlar. </a:t>
            </a:r>
            <a:endParaRPr/>
          </a:p>
        </p:txBody>
      </p:sp>
      <p:sp>
        <p:nvSpPr>
          <p:cNvPr id="105" name="Google Shape;105;p17"/>
          <p:cNvSpPr/>
          <p:nvPr/>
        </p:nvSpPr>
        <p:spPr>
          <a:xfrm>
            <a:off x="1484245" y="2158381"/>
            <a:ext cx="8352407"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4000">
                <a:solidFill>
                  <a:srgbClr val="FF0000"/>
                </a:solidFill>
                <a:latin typeface="Calibri"/>
                <a:ea typeface="Calibri"/>
                <a:cs typeface="Calibri"/>
                <a:sym typeface="Calibri"/>
              </a:rPr>
              <a:t>DC MOTOR ÇEŞİTLERİ</a:t>
            </a:r>
            <a:endParaRPr/>
          </a:p>
        </p:txBody>
      </p:sp>
      <p:sp>
        <p:nvSpPr>
          <p:cNvPr id="106" name="Google Shape;106;p17"/>
          <p:cNvSpPr/>
          <p:nvPr/>
        </p:nvSpPr>
        <p:spPr>
          <a:xfrm>
            <a:off x="96305" y="2826127"/>
            <a:ext cx="7632027" cy="40318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3600">
                <a:solidFill>
                  <a:srgbClr val="0070C0"/>
                </a:solidFill>
                <a:latin typeface="Calibri"/>
                <a:ea typeface="Calibri"/>
                <a:cs typeface="Calibri"/>
                <a:sym typeface="Calibri"/>
              </a:rPr>
              <a:t>Fırçalı DC Motorlar      </a:t>
            </a:r>
            <a:endParaRPr/>
          </a:p>
          <a:p>
            <a:pPr indent="0" lvl="0" marL="0" marR="0" rtl="0" algn="l">
              <a:spcBef>
                <a:spcPts val="0"/>
              </a:spcBef>
              <a:spcAft>
                <a:spcPts val="0"/>
              </a:spcAft>
              <a:buNone/>
            </a:pPr>
            <a:r>
              <a:rPr lang="tr-TR" sz="2000">
                <a:solidFill>
                  <a:schemeClr val="dk1"/>
                </a:solidFill>
                <a:latin typeface="Calibri"/>
                <a:ea typeface="Calibri"/>
                <a:cs typeface="Calibri"/>
                <a:sym typeface="Calibri"/>
              </a:rPr>
              <a:t>En eski ve en sık kullanılan DC motor tipi fırçalı DC motordur. Şarjlı el matkaplarından oyuncak arabalara kadar birçok farklı alette kullanılır.</a:t>
            </a:r>
            <a:endParaRPr/>
          </a:p>
          <a:p>
            <a:pPr indent="0" lvl="0" marL="0" marR="0" rtl="0" algn="l">
              <a:spcBef>
                <a:spcPts val="0"/>
              </a:spcBef>
              <a:spcAft>
                <a:spcPts val="0"/>
              </a:spcAft>
              <a:buNone/>
            </a:pPr>
            <a:r>
              <a:rPr lang="tr-TR"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tr-TR" sz="2000">
                <a:solidFill>
                  <a:schemeClr val="dk1"/>
                </a:solidFill>
                <a:latin typeface="Calibri"/>
                <a:ea typeface="Calibri"/>
                <a:cs typeface="Calibri"/>
                <a:sym typeface="Calibri"/>
              </a:rPr>
              <a:t>Çalışma prensibi basitçe şu şekildedir: motorun ana milinin üzerinde bobinler bulunur. Motorun ana gövdesinin iç kısmında ise güçlü mıknatıslar yer alır. Şaft üzerinde yer alan bobinlere fırçalar (sanayi gibi ortamlarda “kömür”de denir) vasıtasıyla elektrik akımı uygulanır.</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tr-TR" sz="2000">
                <a:solidFill>
                  <a:schemeClr val="dk1"/>
                </a:solidFill>
                <a:latin typeface="Calibri"/>
                <a:ea typeface="Calibri"/>
                <a:cs typeface="Calibri"/>
                <a:sym typeface="Calibri"/>
              </a:rPr>
              <a:t> Uygulanan elektrik akımıyla bobinlerde oluşan manyetik alan, mıknatısların manyetik alanıyla sürekli çakışacak şekilde bir etki gösterir ve bu sayede mil hareket etmiş olur.</a:t>
            </a:r>
            <a:endParaRPr/>
          </a:p>
        </p:txBody>
      </p:sp>
      <p:pic>
        <p:nvPicPr>
          <p:cNvPr descr="mabuchi-540-rh-dc-motor-3444-15-O" id="107" name="Google Shape;107;p17">
            <a:hlinkClick r:id="rId3"/>
          </p:cNvPr>
          <p:cNvPicPr preferRelativeResize="0"/>
          <p:nvPr/>
        </p:nvPicPr>
        <p:blipFill rotWithShape="1">
          <a:blip r:embed="rId4">
            <a:alphaModFix/>
          </a:blip>
          <a:srcRect b="0" l="0" r="0" t="0"/>
          <a:stretch/>
        </p:blipFill>
        <p:spPr>
          <a:xfrm>
            <a:off x="7870277" y="3014071"/>
            <a:ext cx="4321723" cy="31216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rotWithShape="1">
          <a:blip r:embed="rId3">
            <a:alphaModFix/>
          </a:blip>
          <a:srcRect b="0" l="0" r="0" t="0"/>
          <a:stretch/>
        </p:blipFill>
        <p:spPr>
          <a:xfrm>
            <a:off x="0" y="0"/>
            <a:ext cx="3631096" cy="3038350"/>
          </a:xfrm>
          <a:prstGeom prst="rect">
            <a:avLst/>
          </a:prstGeom>
          <a:noFill/>
          <a:ln>
            <a:noFill/>
          </a:ln>
        </p:spPr>
      </p:pic>
      <p:sp>
        <p:nvSpPr>
          <p:cNvPr id="113" name="Google Shape;113;p18"/>
          <p:cNvSpPr/>
          <p:nvPr/>
        </p:nvSpPr>
        <p:spPr>
          <a:xfrm>
            <a:off x="4651513" y="546078"/>
            <a:ext cx="6096000"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Oldukça basit bir çalışma prensibine sahip olan fırçalı DC motorların, basit bir şekilde iki terminali arasındaki gerilim değiştirilerek hız kontrolü sağlanabilir. Motorun çalışma yönünü değiştirmek istersek, uygulanan gerilimin yönünü değiştirmemiz gerekir. Bu işlem için ise </a:t>
            </a:r>
            <a:r>
              <a:rPr b="1" i="0" lang="tr-TR" sz="1800">
                <a:solidFill>
                  <a:srgbClr val="222222"/>
                </a:solidFill>
                <a:latin typeface="Open Sans"/>
                <a:ea typeface="Open Sans"/>
                <a:cs typeface="Open Sans"/>
                <a:sym typeface="Open Sans"/>
              </a:rPr>
              <a:t>H-köprüsü</a:t>
            </a:r>
            <a:r>
              <a:rPr b="0" i="0" lang="tr-TR" sz="1800">
                <a:solidFill>
                  <a:srgbClr val="222222"/>
                </a:solidFill>
                <a:latin typeface="Open Sans"/>
                <a:ea typeface="Open Sans"/>
                <a:cs typeface="Open Sans"/>
                <a:sym typeface="Open Sans"/>
              </a:rPr>
              <a:t> ismi verilen devrelere ihtiyacımız vardır.</a:t>
            </a:r>
            <a:endParaRPr/>
          </a:p>
          <a:p>
            <a:pPr indent="0" lvl="0" marL="0" marR="0" rtl="0" algn="l">
              <a:spcBef>
                <a:spcPts val="0"/>
              </a:spcBef>
              <a:spcAft>
                <a:spcPts val="0"/>
              </a:spcAft>
              <a:buNone/>
            </a:pPr>
            <a:br>
              <a:rPr lang="tr-TR"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descr="https://maker.robotistan.com/wp-content/uploads/2016/03/devre6.png" id="114" name="Google Shape;114;p18"/>
          <p:cNvPicPr preferRelativeResize="0"/>
          <p:nvPr/>
        </p:nvPicPr>
        <p:blipFill rotWithShape="1">
          <a:blip r:embed="rId4">
            <a:alphaModFix/>
          </a:blip>
          <a:srcRect b="0" l="0" r="0" t="0"/>
          <a:stretch/>
        </p:blipFill>
        <p:spPr>
          <a:xfrm>
            <a:off x="7050157" y="2547953"/>
            <a:ext cx="5022575" cy="4131144"/>
          </a:xfrm>
          <a:prstGeom prst="rect">
            <a:avLst/>
          </a:prstGeom>
          <a:noFill/>
          <a:ln>
            <a:noFill/>
          </a:ln>
        </p:spPr>
      </p:pic>
      <p:sp>
        <p:nvSpPr>
          <p:cNvPr id="115" name="Google Shape;115;p18"/>
          <p:cNvSpPr/>
          <p:nvPr/>
        </p:nvSpPr>
        <p:spPr>
          <a:xfrm>
            <a:off x="119268" y="3104036"/>
            <a:ext cx="6930889"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C00000"/>
                </a:solidFill>
                <a:latin typeface="Open Sans"/>
                <a:ea typeface="Open Sans"/>
                <a:cs typeface="Open Sans"/>
                <a:sym typeface="Open Sans"/>
              </a:rPr>
              <a:t>Fırçalı DC motorların en büyük avantajı</a:t>
            </a:r>
            <a:r>
              <a:rPr b="0" i="0" lang="tr-TR" sz="1800">
                <a:solidFill>
                  <a:srgbClr val="222222"/>
                </a:solidFill>
                <a:latin typeface="Open Sans"/>
                <a:ea typeface="Open Sans"/>
                <a:cs typeface="Open Sans"/>
                <a:sym typeface="Open Sans"/>
              </a:rPr>
              <a:t>, </a:t>
            </a:r>
            <a:endParaRPr/>
          </a:p>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motora uygulanan gerilimin büyüklüğü ve yönü değiştirilerek çok kolay bir biçimde hız ve yön kontrolü yapılabilir. Küçük boyutlu DC motorları mikrokontrolcü ile sürmek için L293D gibi uygun fiyatlı sürücü entegreler popüler olarak kullanılır.</a:t>
            </a:r>
            <a:endParaRPr/>
          </a:p>
          <a:p>
            <a:pPr indent="0" lvl="0" marL="0" marR="0" rtl="0" algn="l">
              <a:spcBef>
                <a:spcPts val="0"/>
              </a:spcBef>
              <a:spcAft>
                <a:spcPts val="0"/>
              </a:spcAft>
              <a:buNone/>
            </a:pPr>
            <a:r>
              <a:t/>
            </a:r>
            <a:endParaRPr b="0" i="0" sz="1800">
              <a:solidFill>
                <a:srgbClr val="222222"/>
              </a:solidFill>
              <a:latin typeface="Open Sans"/>
              <a:ea typeface="Open Sans"/>
              <a:cs typeface="Open Sans"/>
              <a:sym typeface="Open Sans"/>
            </a:endParaRPr>
          </a:p>
          <a:p>
            <a:pPr indent="0" lvl="0" marL="0" marR="0" rtl="0" algn="l">
              <a:spcBef>
                <a:spcPts val="0"/>
              </a:spcBef>
              <a:spcAft>
                <a:spcPts val="0"/>
              </a:spcAft>
              <a:buNone/>
            </a:pPr>
            <a:r>
              <a:rPr b="0" i="0" lang="tr-TR" sz="1800">
                <a:solidFill>
                  <a:srgbClr val="C00000"/>
                </a:solidFill>
                <a:latin typeface="Open Sans"/>
                <a:ea typeface="Open Sans"/>
                <a:cs typeface="Open Sans"/>
                <a:sym typeface="Open Sans"/>
              </a:rPr>
              <a:t>Fırçalı motorların en büyük dezavantajı</a:t>
            </a:r>
            <a:r>
              <a:rPr b="0" i="0" lang="tr-TR" sz="1800">
                <a:solidFill>
                  <a:srgbClr val="222222"/>
                </a:solidFill>
                <a:latin typeface="Open Sans"/>
                <a:ea typeface="Open Sans"/>
                <a:cs typeface="Open Sans"/>
                <a:sym typeface="Open Sans"/>
              </a:rPr>
              <a:t> </a:t>
            </a:r>
            <a:endParaRPr/>
          </a:p>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ise sürekli şafta sürtünen fırçaların aşınmasıdır. Bu fırçalar karbon veya bakırdan imal edilir ve performans beklenen uygulamalarda kullanılan motorların fırçaları kolayca değiştirilebilecek şekilde tasarlanır. Aynı zamanda bu sürtünme ısı yarattığından fırçalı motorların verimleri fırçasız motorlara göre daha düşüktür.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p:nvPr/>
        </p:nvSpPr>
        <p:spPr>
          <a:xfrm>
            <a:off x="251791" y="157232"/>
            <a:ext cx="6096000" cy="30777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3600" u="sng">
                <a:solidFill>
                  <a:srgbClr val="C00000"/>
                </a:solidFill>
                <a:latin typeface="Roboto"/>
                <a:ea typeface="Roboto"/>
                <a:cs typeface="Roboto"/>
                <a:sym typeface="Roboto"/>
              </a:rPr>
              <a:t>Redüktörlü DC Motorlar:</a:t>
            </a:r>
            <a:endParaRPr/>
          </a:p>
          <a:p>
            <a:pPr indent="0" lvl="0" marL="0" marR="0" rtl="0" algn="l">
              <a:spcBef>
                <a:spcPts val="0"/>
              </a:spcBef>
              <a:spcAft>
                <a:spcPts val="0"/>
              </a:spcAft>
              <a:buNone/>
            </a:pPr>
            <a:r>
              <a:t/>
            </a:r>
            <a:endParaRPr b="0" i="0" sz="1800">
              <a:solidFill>
                <a:srgbClr val="111111"/>
              </a:solidFill>
              <a:latin typeface="Roboto"/>
              <a:ea typeface="Roboto"/>
              <a:cs typeface="Roboto"/>
              <a:sym typeface="Roboto"/>
            </a:endParaRPr>
          </a:p>
          <a:p>
            <a:pPr indent="0" lvl="0" marL="0" marR="0" rtl="0" algn="l">
              <a:spcBef>
                <a:spcPts val="0"/>
              </a:spcBef>
              <a:spcAft>
                <a:spcPts val="0"/>
              </a:spcAft>
              <a:buNone/>
            </a:pPr>
            <a:r>
              <a:rPr b="0" i="0" lang="tr-TR" sz="2000">
                <a:solidFill>
                  <a:srgbClr val="222222"/>
                </a:solidFill>
                <a:latin typeface="Open Sans"/>
                <a:ea typeface="Open Sans"/>
                <a:cs typeface="Open Sans"/>
                <a:sym typeface="Open Sans"/>
              </a:rPr>
              <a:t>DC motorlar çoğunlukla yüksek devir çevirebilme özelliğine sahiptir. Yüksek devir yerine yüksek tork tercih edilen uygulamalarda, motorun miline bağlanan bir dişli seti sayesinde örnek olarak çıkış hızını 30’da 1’e düşürecek, fakat elde edilen torkun (tork: dönme kuvveti) teorik olarak 30 katına çıkması sağlanabilir.</a:t>
            </a:r>
            <a:endParaRPr/>
          </a:p>
        </p:txBody>
      </p:sp>
      <p:pic>
        <p:nvPicPr>
          <p:cNvPr id="121" name="Google Shape;121;p19"/>
          <p:cNvPicPr preferRelativeResize="0"/>
          <p:nvPr/>
        </p:nvPicPr>
        <p:blipFill rotWithShape="1">
          <a:blip r:embed="rId3">
            <a:alphaModFix/>
          </a:blip>
          <a:srcRect b="0" l="0" r="0" t="0"/>
          <a:stretch/>
        </p:blipFill>
        <p:spPr>
          <a:xfrm>
            <a:off x="7951304" y="107484"/>
            <a:ext cx="3127514" cy="3127514"/>
          </a:xfrm>
          <a:prstGeom prst="rect">
            <a:avLst/>
          </a:prstGeom>
          <a:noFill/>
          <a:ln>
            <a:noFill/>
          </a:ln>
        </p:spPr>
      </p:pic>
      <p:pic>
        <p:nvPicPr>
          <p:cNvPr descr="540 motor" id="122" name="Google Shape;122;p19"/>
          <p:cNvPicPr preferRelativeResize="0"/>
          <p:nvPr/>
        </p:nvPicPr>
        <p:blipFill rotWithShape="1">
          <a:blip r:embed="rId4">
            <a:alphaModFix/>
          </a:blip>
          <a:srcRect b="0" l="0" r="0" t="0"/>
          <a:stretch/>
        </p:blipFill>
        <p:spPr>
          <a:xfrm>
            <a:off x="7807991" y="3110094"/>
            <a:ext cx="3270827" cy="3489487"/>
          </a:xfrm>
          <a:prstGeom prst="rect">
            <a:avLst/>
          </a:prstGeom>
          <a:noFill/>
          <a:ln>
            <a:noFill/>
          </a:ln>
        </p:spPr>
      </p:pic>
      <p:sp>
        <p:nvSpPr>
          <p:cNvPr id="123" name="Google Shape;123;p19"/>
          <p:cNvSpPr/>
          <p:nvPr/>
        </p:nvSpPr>
        <p:spPr>
          <a:xfrm>
            <a:off x="251791" y="3329438"/>
            <a:ext cx="6096000" cy="33547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3600" u="sng">
                <a:solidFill>
                  <a:srgbClr val="C00000"/>
                </a:solidFill>
                <a:latin typeface="Roboto"/>
                <a:ea typeface="Roboto"/>
                <a:cs typeface="Roboto"/>
                <a:sym typeface="Roboto"/>
              </a:rPr>
              <a:t>Redüktörsüz DC Motorlar:</a:t>
            </a:r>
            <a:endParaRPr/>
          </a:p>
          <a:p>
            <a:pPr indent="0" lvl="0" marL="0" marR="0" rtl="0" algn="l">
              <a:spcBef>
                <a:spcPts val="0"/>
              </a:spcBef>
              <a:spcAft>
                <a:spcPts val="0"/>
              </a:spcAft>
              <a:buNone/>
            </a:pPr>
            <a:r>
              <a:t/>
            </a:r>
            <a:endParaRPr b="0" i="0" sz="3600">
              <a:solidFill>
                <a:srgbClr val="C00000"/>
              </a:solidFill>
              <a:latin typeface="Roboto"/>
              <a:ea typeface="Roboto"/>
              <a:cs typeface="Roboto"/>
              <a:sym typeface="Roboto"/>
            </a:endParaRPr>
          </a:p>
          <a:p>
            <a:pPr indent="0" lvl="0" marL="0" marR="0" rtl="0" algn="l">
              <a:spcBef>
                <a:spcPts val="0"/>
              </a:spcBef>
              <a:spcAft>
                <a:spcPts val="0"/>
              </a:spcAft>
              <a:buNone/>
            </a:pPr>
            <a:r>
              <a:rPr b="0" i="0" lang="tr-TR" sz="2000">
                <a:solidFill>
                  <a:srgbClr val="222222"/>
                </a:solidFill>
                <a:latin typeface="Open Sans"/>
                <a:ea typeface="Open Sans"/>
                <a:cs typeface="Open Sans"/>
                <a:sym typeface="Open Sans"/>
              </a:rPr>
              <a:t>Yüksek devir gerektiren fan, dremel, uzaktan kumandalı oyuncak arabalar gibi cihazlarda çoğunlukla redüktörsüz DC motor kullanılır. Özellikle RC (uzaktan kumandalı) arabalarda kullanılan motorlar gövde çapına göre 380, 540, 550, 720 gibi kısaltmalar ile anılır. 380 boyutundaki bir motorun gövdesinin çapı 38mm’dir.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bl-outrunnerf" id="128" name="Google Shape;128;p20"/>
          <p:cNvPicPr preferRelativeResize="0"/>
          <p:nvPr/>
        </p:nvPicPr>
        <p:blipFill rotWithShape="1">
          <a:blip r:embed="rId3">
            <a:alphaModFix/>
          </a:blip>
          <a:srcRect b="0" l="0" r="0" t="0"/>
          <a:stretch/>
        </p:blipFill>
        <p:spPr>
          <a:xfrm>
            <a:off x="9124357" y="435704"/>
            <a:ext cx="2908617" cy="2908617"/>
          </a:xfrm>
          <a:prstGeom prst="rect">
            <a:avLst/>
          </a:prstGeom>
          <a:noFill/>
          <a:ln>
            <a:noFill/>
          </a:ln>
        </p:spPr>
      </p:pic>
      <p:sp>
        <p:nvSpPr>
          <p:cNvPr id="129" name="Google Shape;129;p20"/>
          <p:cNvSpPr/>
          <p:nvPr/>
        </p:nvSpPr>
        <p:spPr>
          <a:xfrm>
            <a:off x="55989" y="1023490"/>
            <a:ext cx="8520601"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1800">
                <a:solidFill>
                  <a:srgbClr val="222222"/>
                </a:solidFill>
                <a:latin typeface="Open Sans"/>
                <a:ea typeface="Open Sans"/>
                <a:cs typeface="Open Sans"/>
                <a:sym typeface="Open Sans"/>
              </a:rPr>
              <a:t>Fırçasız motorların</a:t>
            </a:r>
            <a:r>
              <a:rPr b="0" i="0" lang="tr-TR" sz="1800">
                <a:solidFill>
                  <a:srgbClr val="222222"/>
                </a:solidFill>
                <a:latin typeface="Open Sans"/>
                <a:ea typeface="Open Sans"/>
                <a:cs typeface="Open Sans"/>
                <a:sym typeface="Open Sans"/>
              </a:rPr>
              <a:t> yapısını çok basit şekilde fırçalı motorun tam tersi şeklinde düşünebiliriz. Burada, mıknatıs kısmı motorun milinde bulunur ve sargılar sabit durur. </a:t>
            </a:r>
            <a:r>
              <a:rPr lang="tr-TR" sz="1800">
                <a:solidFill>
                  <a:srgbClr val="222222"/>
                </a:solidFill>
                <a:latin typeface="Open Sans"/>
                <a:ea typeface="Open Sans"/>
                <a:cs typeface="Open Sans"/>
                <a:sym typeface="Open Sans"/>
              </a:rPr>
              <a:t>F</a:t>
            </a:r>
            <a:r>
              <a:rPr b="0" i="0" lang="tr-TR" sz="1800">
                <a:solidFill>
                  <a:srgbClr val="222222"/>
                </a:solidFill>
                <a:latin typeface="Open Sans"/>
                <a:ea typeface="Open Sans"/>
                <a:cs typeface="Open Sans"/>
                <a:sym typeface="Open Sans"/>
              </a:rPr>
              <a:t>ırçasız motorların 3 adet kablosu bulunur. Bu kablolar, motor içindeki sarımların farklı fazlarına bağlıdır. Farklı fazlara farklı sıralarla elektrik akımı verildiğinde, rotor (motorun dönen parçası) içindeki mıknatıslara ters şekilde bir manyetik alan oluşur ve bu sayede motor döner. Fırçalı motorların aksine, bobinlere uygulanan gerilim için aşınan bir parça barındırmadığından, sürtünmeye bağlı verim kaybı ve bakım gerektiren parça sayısı daha azdır.</a:t>
            </a:r>
            <a:endParaRPr/>
          </a:p>
          <a:p>
            <a:pPr indent="0" lvl="0" marL="0" marR="0" rtl="0" algn="l">
              <a:spcBef>
                <a:spcPts val="0"/>
              </a:spcBef>
              <a:spcAft>
                <a:spcPts val="0"/>
              </a:spcAft>
              <a:buNone/>
            </a:pPr>
            <a:r>
              <a:t/>
            </a:r>
            <a:endParaRPr b="0" i="0" sz="1800">
              <a:solidFill>
                <a:srgbClr val="222222"/>
              </a:solidFill>
              <a:latin typeface="Open Sans"/>
              <a:ea typeface="Open Sans"/>
              <a:cs typeface="Open Sans"/>
              <a:sym typeface="Open Sans"/>
            </a:endParaRPr>
          </a:p>
          <a:p>
            <a:pPr indent="0" lvl="0" marL="0" marR="0" rtl="0" algn="l">
              <a:spcBef>
                <a:spcPts val="0"/>
              </a:spcBef>
              <a:spcAft>
                <a:spcPts val="0"/>
              </a:spcAft>
              <a:buNone/>
            </a:pPr>
            <a:r>
              <a:rPr b="0" i="1" lang="tr-TR" sz="1800">
                <a:solidFill>
                  <a:srgbClr val="222222"/>
                </a:solidFill>
                <a:latin typeface="Open Sans"/>
                <a:ea typeface="Open Sans"/>
                <a:cs typeface="Open Sans"/>
                <a:sym typeface="Open Sans"/>
              </a:rPr>
              <a:t>Fırçasız DC motorlar</a:t>
            </a:r>
            <a:r>
              <a:rPr b="0" i="0" lang="tr-TR" sz="1800">
                <a:solidFill>
                  <a:srgbClr val="222222"/>
                </a:solidFill>
                <a:latin typeface="Open Sans"/>
                <a:ea typeface="Open Sans"/>
                <a:cs typeface="Open Sans"/>
                <a:sym typeface="Open Sans"/>
              </a:rPr>
              <a:t>, rotorlarının çeşidine göre inrunner veya outrunner olarak adlandırılırlar. Inrunner tipi motorlarda rotor, motorun iç kısmında bulunur. Görünüş olarak tıpkı fırçalı DC motorlara benzerler. Uzaktan kumandalı model arabalarda kullanılan fırçasız motorlar inrunner tiptedir.</a:t>
            </a:r>
            <a:endParaRPr/>
          </a:p>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 Outrunner tipi motorlarda ise sarımlar motorun iç kısmında yer alırken, rotor “çan” ismi verilen dış kısımdır. Model uçak ve helikopterle multikopterlerde kullanılan fırçasız motorlar bu tiptedir.</a:t>
            </a:r>
            <a:endParaRPr/>
          </a:p>
        </p:txBody>
      </p:sp>
      <p:sp>
        <p:nvSpPr>
          <p:cNvPr id="130" name="Google Shape;130;p20"/>
          <p:cNvSpPr/>
          <p:nvPr/>
        </p:nvSpPr>
        <p:spPr>
          <a:xfrm>
            <a:off x="159026" y="315604"/>
            <a:ext cx="534633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4000" u="sng">
                <a:solidFill>
                  <a:srgbClr val="C00000"/>
                </a:solidFill>
                <a:latin typeface="Roboto"/>
                <a:ea typeface="Roboto"/>
                <a:cs typeface="Roboto"/>
                <a:sym typeface="Roboto"/>
              </a:rPr>
              <a:t>Fırçasız DC Motorlar:</a:t>
            </a:r>
            <a:endParaRPr b="0" i="0" sz="4000">
              <a:solidFill>
                <a:srgbClr val="C00000"/>
              </a:solidFill>
              <a:latin typeface="Roboto"/>
              <a:ea typeface="Roboto"/>
              <a:cs typeface="Roboto"/>
              <a:sym typeface="Roboto"/>
            </a:endParaRPr>
          </a:p>
        </p:txBody>
      </p:sp>
      <p:pic>
        <p:nvPicPr>
          <p:cNvPr descr="inrunner-outrunner-brushless-motors" id="131" name="Google Shape;131;p20"/>
          <p:cNvPicPr preferRelativeResize="0"/>
          <p:nvPr/>
        </p:nvPicPr>
        <p:blipFill rotWithShape="1">
          <a:blip r:embed="rId4">
            <a:alphaModFix/>
          </a:blip>
          <a:srcRect b="0" l="0" r="0" t="0"/>
          <a:stretch/>
        </p:blipFill>
        <p:spPr>
          <a:xfrm>
            <a:off x="8802874" y="3513680"/>
            <a:ext cx="3230100" cy="1574409"/>
          </a:xfrm>
          <a:prstGeom prst="rect">
            <a:avLst/>
          </a:prstGeom>
          <a:noFill/>
          <a:ln>
            <a:noFill/>
          </a:ln>
        </p:spPr>
      </p:pic>
      <p:sp>
        <p:nvSpPr>
          <p:cNvPr id="132" name="Google Shape;132;p20"/>
          <p:cNvSpPr/>
          <p:nvPr/>
        </p:nvSpPr>
        <p:spPr>
          <a:xfrm>
            <a:off x="8576591" y="5372596"/>
            <a:ext cx="3061252"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tr-TR" sz="1800">
                <a:solidFill>
                  <a:srgbClr val="222222"/>
                </a:solidFill>
                <a:latin typeface="Open Sans"/>
                <a:ea typeface="Open Sans"/>
                <a:cs typeface="Open Sans"/>
                <a:sym typeface="Open Sans"/>
              </a:rPr>
              <a:t>Solda inrunner, sağda ise outrunner tipi fırçasız motor yer almaktadır.</a:t>
            </a:r>
            <a:endParaRPr sz="1800">
              <a:solidFill>
                <a:schemeClr val="dk1"/>
              </a:solidFill>
              <a:latin typeface="Calibri"/>
              <a:ea typeface="Calibri"/>
              <a:cs typeface="Calibri"/>
              <a:sym typeface="Calibri"/>
            </a:endParaRPr>
          </a:p>
        </p:txBody>
      </p:sp>
      <p:sp>
        <p:nvSpPr>
          <p:cNvPr id="133" name="Google Shape;133;p20"/>
          <p:cNvSpPr/>
          <p:nvPr/>
        </p:nvSpPr>
        <p:spPr>
          <a:xfrm>
            <a:off x="717107" y="5542132"/>
            <a:ext cx="6334539"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0070C0"/>
                </a:solidFill>
                <a:latin typeface="Open Sans"/>
                <a:ea typeface="Open Sans"/>
                <a:cs typeface="Open Sans"/>
                <a:sym typeface="Open Sans"/>
              </a:rPr>
              <a:t>Fırçasız motorların:</a:t>
            </a:r>
            <a:endParaRPr/>
          </a:p>
          <a:p>
            <a:pPr indent="0" lvl="0" marL="0" marR="0" rtl="0" algn="l">
              <a:spcBef>
                <a:spcPts val="0"/>
              </a:spcBef>
              <a:spcAft>
                <a:spcPts val="0"/>
              </a:spcAft>
              <a:buNone/>
            </a:pPr>
            <a:r>
              <a:t/>
            </a:r>
            <a:endParaRPr b="0" i="0" sz="1800">
              <a:solidFill>
                <a:srgbClr val="0070C0"/>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Artıları: Yüksek performans, bakım kolaylığı</a:t>
            </a:r>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Eksileri: Sürücü ile kullanma zorunluluğu, maliyet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hp_ds13_servo" id="138" name="Google Shape;138;p21"/>
          <p:cNvPicPr preferRelativeResize="0"/>
          <p:nvPr/>
        </p:nvPicPr>
        <p:blipFill rotWithShape="1">
          <a:blip r:embed="rId3">
            <a:alphaModFix/>
          </a:blip>
          <a:srcRect b="0" l="0" r="0" t="0"/>
          <a:stretch/>
        </p:blipFill>
        <p:spPr>
          <a:xfrm>
            <a:off x="9352126" y="923457"/>
            <a:ext cx="2839874" cy="2858934"/>
          </a:xfrm>
          <a:prstGeom prst="rect">
            <a:avLst/>
          </a:prstGeom>
          <a:noFill/>
          <a:ln>
            <a:noFill/>
          </a:ln>
        </p:spPr>
      </p:pic>
      <p:sp>
        <p:nvSpPr>
          <p:cNvPr id="139" name="Google Shape;139;p21"/>
          <p:cNvSpPr/>
          <p:nvPr/>
        </p:nvSpPr>
        <p:spPr>
          <a:xfrm>
            <a:off x="185529" y="1069231"/>
            <a:ext cx="9023487"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Servo motorlar, ilk olarak uzaktan kumandalı model araçlarda kullanılmıştır. Arabanın direksiyonunu, uçağın kanatlarını ve helikopterlerin swashplate dediğimiz mekanizmasını hareket ettirmede kullanılırlar. Genellikle 180° gibi çalışma açılarına sahiptirler. İstenilen konuma gitmesi ve o herhangi başka bir komut gelmediği sürece o konumda sabit kalması düşünülerek tasarlanmışlardır.</a:t>
            </a:r>
            <a:endParaRPr/>
          </a:p>
          <a:p>
            <a:pPr indent="0" lvl="0" marL="0" marR="0" rtl="0" algn="l">
              <a:spcBef>
                <a:spcPts val="0"/>
              </a:spcBef>
              <a:spcAft>
                <a:spcPts val="0"/>
              </a:spcAft>
              <a:buNone/>
            </a:pPr>
            <a:r>
              <a:t/>
            </a:r>
            <a:endParaRPr b="0" i="0" sz="1800">
              <a:solidFill>
                <a:srgbClr val="222222"/>
              </a:solidFill>
              <a:latin typeface="Open Sans"/>
              <a:ea typeface="Open Sans"/>
              <a:cs typeface="Open Sans"/>
              <a:sym typeface="Open Sans"/>
            </a:endParaRPr>
          </a:p>
          <a:p>
            <a:pPr indent="0" lvl="0" marL="0" marR="0" rtl="0" algn="l">
              <a:spcBef>
                <a:spcPts val="0"/>
              </a:spcBef>
              <a:spcAft>
                <a:spcPts val="0"/>
              </a:spcAft>
              <a:buNone/>
            </a:pPr>
            <a:r>
              <a:rPr b="0" i="0" lang="tr-TR" sz="1800">
                <a:solidFill>
                  <a:srgbClr val="222222"/>
                </a:solidFill>
                <a:latin typeface="Open Sans"/>
                <a:ea typeface="Open Sans"/>
                <a:cs typeface="Open Sans"/>
                <a:sym typeface="Open Sans"/>
              </a:rPr>
              <a:t>Servo motorlar, aslında içlerinde yine bir fırçalı veya fırçasız DC motor barındırırlar. Motorun dönüş hareketi bu motor ile sağlanır. Çoğunlukla çalışma gelirimleri 5V’tur. Bu motora ek olarak, servo motorların içinde bir dişli mekanizması, motor milinin dönüş miktarını ölçen bir potansiyometre ve motor sürme ve potansiyometreden konum bilgisini almak için bir devre bulunur. Servo içindeki motor hareket ettikçe potansiyometre döner ve kontrol devresi, istenilen konum ile motorun o anki konumunu karşılaştırarak motor sürme işlemini yapar.</a:t>
            </a:r>
            <a:endParaRPr/>
          </a:p>
        </p:txBody>
      </p:sp>
      <p:sp>
        <p:nvSpPr>
          <p:cNvPr id="140" name="Google Shape;140;p21"/>
          <p:cNvSpPr/>
          <p:nvPr/>
        </p:nvSpPr>
        <p:spPr>
          <a:xfrm>
            <a:off x="397566" y="215571"/>
            <a:ext cx="5517131"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tr-TR" sz="4000" u="sng">
                <a:solidFill>
                  <a:srgbClr val="FF0000"/>
                </a:solidFill>
                <a:latin typeface="Roboto"/>
                <a:ea typeface="Roboto"/>
                <a:cs typeface="Roboto"/>
                <a:sym typeface="Roboto"/>
              </a:rPr>
              <a:t>Servo Motorlar:</a:t>
            </a:r>
            <a:endParaRPr b="0" i="0" sz="4000">
              <a:solidFill>
                <a:srgbClr val="FF0000"/>
              </a:solidFill>
              <a:latin typeface="Roboto"/>
              <a:ea typeface="Roboto"/>
              <a:cs typeface="Roboto"/>
              <a:sym typeface="Roboto"/>
            </a:endParaRPr>
          </a:p>
        </p:txBody>
      </p:sp>
      <p:pic>
        <p:nvPicPr>
          <p:cNvPr descr="how-servo-motors-work-fig2" id="141" name="Google Shape;141;p21"/>
          <p:cNvPicPr preferRelativeResize="0"/>
          <p:nvPr/>
        </p:nvPicPr>
        <p:blipFill rotWithShape="1">
          <a:blip r:embed="rId4">
            <a:alphaModFix/>
          </a:blip>
          <a:srcRect b="0" l="0" r="0" t="0"/>
          <a:stretch/>
        </p:blipFill>
        <p:spPr>
          <a:xfrm>
            <a:off x="7933794" y="4426541"/>
            <a:ext cx="3369159" cy="2058931"/>
          </a:xfrm>
          <a:prstGeom prst="rect">
            <a:avLst/>
          </a:prstGeom>
          <a:noFill/>
          <a:ln>
            <a:noFill/>
          </a:ln>
        </p:spPr>
      </p:pic>
      <p:sp>
        <p:nvSpPr>
          <p:cNvPr id="142" name="Google Shape;142;p21"/>
          <p:cNvSpPr/>
          <p:nvPr/>
        </p:nvSpPr>
        <p:spPr>
          <a:xfrm>
            <a:off x="1210207" y="4673855"/>
            <a:ext cx="6096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600">
                <a:solidFill>
                  <a:srgbClr val="222222"/>
                </a:solidFill>
                <a:latin typeface="Open Sans"/>
                <a:ea typeface="Open Sans"/>
                <a:cs typeface="Open Sans"/>
                <a:sym typeface="Open Sans"/>
              </a:rPr>
              <a:t>Özel amaçlı olarak 360° ve sürekli dönebilen servo motorlar da mevcuttur.</a:t>
            </a:r>
            <a:endParaRPr sz="1600">
              <a:solidFill>
                <a:schemeClr val="dk1"/>
              </a:solidFill>
              <a:latin typeface="Calibri"/>
              <a:ea typeface="Calibri"/>
              <a:cs typeface="Calibri"/>
              <a:sym typeface="Calibri"/>
            </a:endParaRPr>
          </a:p>
        </p:txBody>
      </p:sp>
      <p:sp>
        <p:nvSpPr>
          <p:cNvPr id="143" name="Google Shape;143;p21"/>
          <p:cNvSpPr/>
          <p:nvPr/>
        </p:nvSpPr>
        <p:spPr>
          <a:xfrm>
            <a:off x="397566" y="5169934"/>
            <a:ext cx="6096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800">
                <a:solidFill>
                  <a:srgbClr val="0070C0"/>
                </a:solidFill>
                <a:latin typeface="Open Sans"/>
                <a:ea typeface="Open Sans"/>
                <a:cs typeface="Open Sans"/>
                <a:sym typeface="Open Sans"/>
              </a:rPr>
              <a:t>Servo motorların:</a:t>
            </a:r>
            <a:endParaRPr/>
          </a:p>
          <a:p>
            <a:pPr indent="0" lvl="0" marL="0" marR="0" rtl="0" algn="l">
              <a:spcBef>
                <a:spcPts val="0"/>
              </a:spcBef>
              <a:spcAft>
                <a:spcPts val="0"/>
              </a:spcAft>
              <a:buNone/>
            </a:pPr>
            <a:r>
              <a:t/>
            </a:r>
            <a:endParaRPr b="0" i="0" sz="1800">
              <a:solidFill>
                <a:srgbClr val="0070C0"/>
              </a:solidFill>
              <a:latin typeface="Open Sans"/>
              <a:ea typeface="Open Sans"/>
              <a:cs typeface="Open Sans"/>
              <a:sym typeface="Open Sans"/>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Artıları: hassas pozisyon kontrolü, sürücüye ihtiyaç duymaması</a:t>
            </a:r>
            <a:endParaRPr/>
          </a:p>
          <a:p>
            <a:pPr indent="-114300" lvl="0" marL="0" marR="0" rtl="0" algn="l">
              <a:spcBef>
                <a:spcPts val="0"/>
              </a:spcBef>
              <a:spcAft>
                <a:spcPts val="0"/>
              </a:spcAft>
              <a:buClr>
                <a:srgbClr val="222222"/>
              </a:buClr>
              <a:buSzPts val="1800"/>
              <a:buFont typeface="Arial"/>
              <a:buChar char="•"/>
            </a:pPr>
            <a:r>
              <a:rPr b="0" i="0" lang="tr-TR" sz="1800">
                <a:solidFill>
                  <a:srgbClr val="222222"/>
                </a:solidFill>
                <a:latin typeface="Open Sans"/>
                <a:ea typeface="Open Sans"/>
                <a:cs typeface="Open Sans"/>
                <a:sym typeface="Open Sans"/>
              </a:rPr>
              <a:t>Eksileri: Kısıtlı hareket imkanı</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